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102"/>
  </p:notesMasterIdLst>
  <p:sldIdLst>
    <p:sldId id="256" r:id="rId2"/>
    <p:sldId id="268" r:id="rId3"/>
    <p:sldId id="293" r:id="rId4"/>
    <p:sldId id="337" r:id="rId5"/>
    <p:sldId id="257" r:id="rId6"/>
    <p:sldId id="310" r:id="rId7"/>
    <p:sldId id="414" r:id="rId8"/>
    <p:sldId id="325" r:id="rId9"/>
    <p:sldId id="307" r:id="rId10"/>
    <p:sldId id="308" r:id="rId11"/>
    <p:sldId id="350" r:id="rId12"/>
    <p:sldId id="351" r:id="rId13"/>
    <p:sldId id="410" r:id="rId14"/>
    <p:sldId id="366" r:id="rId15"/>
    <p:sldId id="367" r:id="rId16"/>
    <p:sldId id="353" r:id="rId17"/>
    <p:sldId id="354" r:id="rId18"/>
    <p:sldId id="368" r:id="rId19"/>
    <p:sldId id="411" r:id="rId20"/>
    <p:sldId id="412" r:id="rId21"/>
    <p:sldId id="380" r:id="rId22"/>
    <p:sldId id="352" r:id="rId23"/>
    <p:sldId id="358" r:id="rId24"/>
    <p:sldId id="355" r:id="rId25"/>
    <p:sldId id="356" r:id="rId26"/>
    <p:sldId id="357" r:id="rId27"/>
    <p:sldId id="359" r:id="rId28"/>
    <p:sldId id="381" r:id="rId29"/>
    <p:sldId id="360" r:id="rId30"/>
    <p:sldId id="382" r:id="rId31"/>
    <p:sldId id="361" r:id="rId32"/>
    <p:sldId id="383" r:id="rId33"/>
    <p:sldId id="384" r:id="rId34"/>
    <p:sldId id="302" r:id="rId35"/>
    <p:sldId id="331" r:id="rId36"/>
    <p:sldId id="303" r:id="rId37"/>
    <p:sldId id="386" r:id="rId38"/>
    <p:sldId id="387" r:id="rId39"/>
    <p:sldId id="362" r:id="rId40"/>
    <p:sldId id="388" r:id="rId41"/>
    <p:sldId id="363" r:id="rId42"/>
    <p:sldId id="364" r:id="rId43"/>
    <p:sldId id="365" r:id="rId44"/>
    <p:sldId id="305" r:id="rId45"/>
    <p:sldId id="390" r:id="rId46"/>
    <p:sldId id="392" r:id="rId47"/>
    <p:sldId id="369" r:id="rId48"/>
    <p:sldId id="372" r:id="rId49"/>
    <p:sldId id="373" r:id="rId50"/>
    <p:sldId id="374" r:id="rId51"/>
    <p:sldId id="375" r:id="rId52"/>
    <p:sldId id="376" r:id="rId53"/>
    <p:sldId id="279" r:id="rId54"/>
    <p:sldId id="301" r:id="rId55"/>
    <p:sldId id="328" r:id="rId56"/>
    <p:sldId id="399" r:id="rId57"/>
    <p:sldId id="329" r:id="rId58"/>
    <p:sldId id="415" r:id="rId59"/>
    <p:sldId id="416" r:id="rId60"/>
    <p:sldId id="413" r:id="rId61"/>
    <p:sldId id="393" r:id="rId62"/>
    <p:sldId id="401" r:id="rId63"/>
    <p:sldId id="402" r:id="rId64"/>
    <p:sldId id="394" r:id="rId65"/>
    <p:sldId id="395" r:id="rId66"/>
    <p:sldId id="396" r:id="rId67"/>
    <p:sldId id="397" r:id="rId68"/>
    <p:sldId id="400" r:id="rId69"/>
    <p:sldId id="404" r:id="rId70"/>
    <p:sldId id="405" r:id="rId71"/>
    <p:sldId id="406" r:id="rId72"/>
    <p:sldId id="407" r:id="rId73"/>
    <p:sldId id="297" r:id="rId74"/>
    <p:sldId id="298" r:id="rId75"/>
    <p:sldId id="299" r:id="rId76"/>
    <p:sldId id="300" r:id="rId77"/>
    <p:sldId id="319" r:id="rId78"/>
    <p:sldId id="417" r:id="rId79"/>
    <p:sldId id="419" r:id="rId80"/>
    <p:sldId id="418" r:id="rId81"/>
    <p:sldId id="316" r:id="rId82"/>
    <p:sldId id="321" r:id="rId83"/>
    <p:sldId id="322" r:id="rId84"/>
    <p:sldId id="323" r:id="rId85"/>
    <p:sldId id="324" r:id="rId86"/>
    <p:sldId id="326" r:id="rId87"/>
    <p:sldId id="332" r:id="rId88"/>
    <p:sldId id="333" r:id="rId89"/>
    <p:sldId id="334" r:id="rId90"/>
    <p:sldId id="335" r:id="rId91"/>
    <p:sldId id="336" r:id="rId92"/>
    <p:sldId id="338" r:id="rId93"/>
    <p:sldId id="339" r:id="rId94"/>
    <p:sldId id="340" r:id="rId95"/>
    <p:sldId id="341" r:id="rId96"/>
    <p:sldId id="349" r:id="rId97"/>
    <p:sldId id="346" r:id="rId98"/>
    <p:sldId id="389" r:id="rId99"/>
    <p:sldId id="403" r:id="rId100"/>
    <p:sldId id="398" r:id="rId10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p:cViewPr>
        <p:scale>
          <a:sx n="100" d="100"/>
          <a:sy n="100" d="100"/>
        </p:scale>
        <p:origin x="-1200" y="-2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36"/>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E85D7A-69FE-49DD-B6F9-8B73D4612A69}" type="datetimeFigureOut">
              <a:rPr lang="en-US" smtClean="0"/>
              <a:pPr/>
              <a:t>4/26/2011</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F3BCC8-9AEF-45EE-BC5D-8BCA6F1C58A5}" type="slidenum">
              <a:rPr lang="en-NZ" smtClean="0"/>
              <a:pPr/>
              <a:t>‹#›</a:t>
            </a:fld>
            <a:endParaRPr lang="en-N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4BE9B5-6359-453A-8092-131ACB2C76BF}" type="slidenum">
              <a:rPr lang="en-US" smtClean="0"/>
              <a:pPr fontAlgn="base">
                <a:spcBef>
                  <a:spcPct val="0"/>
                </a:spcBef>
                <a:spcAft>
                  <a:spcPct val="0"/>
                </a:spcAft>
                <a:defRPr/>
              </a:pPr>
              <a:t>37</a:t>
            </a:fld>
            <a:endParaRPr lang="en-US" smtClean="0"/>
          </a:p>
        </p:txBody>
      </p:sp>
      <p:sp>
        <p:nvSpPr>
          <p:cNvPr id="79875" name="Rectangle 2"/>
          <p:cNvSpPr>
            <a:spLocks noGrp="1" noRot="1" noChangeAspect="1" noChangeArrowheads="1" noTextEdit="1"/>
          </p:cNvSpPr>
          <p:nvPr>
            <p:ph type="sldImg"/>
          </p:nvPr>
        </p:nvSpPr>
        <p:spPr bwMode="auto">
          <a:xfrm>
            <a:off x="1147763" y="685800"/>
            <a:ext cx="4570412" cy="3427413"/>
          </a:xfrm>
          <a:noFill/>
          <a:ln>
            <a:solidFill>
              <a:srgbClr val="000000"/>
            </a:solidFill>
            <a:miter lim="800000"/>
            <a:headEnd/>
            <a:tailEnd/>
          </a:ln>
        </p:spPr>
      </p:sp>
      <p:sp>
        <p:nvSpPr>
          <p:cNvPr id="7987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defTabSz="898525" eaLnBrk="1" hangingPunct="1">
              <a:spcBef>
                <a:spcPct val="0"/>
              </a:spcBef>
            </a:pPr>
            <a:r>
              <a:rPr lang="en-US" altLang="en-US" smtClean="0"/>
              <a:t>The incidence of osteoporotic fracture in women is far greater than the incidence of heart attack, stroke, and breast cancer combined.  Yet, osteoporosis remains largely underdiagnosed and undertreated.  Although patients are routinely screened for risks factors associated with heart attack, stroke, and breast cancer, prevention and treatment of osteoporosis is often overlooked. </a:t>
            </a:r>
          </a:p>
          <a:p>
            <a:pPr defTabSz="898525" eaLnBrk="1" hangingPunct="1">
              <a:spcBef>
                <a:spcPct val="0"/>
              </a:spcBef>
            </a:pPr>
            <a:r>
              <a:rPr lang="en-US" altLang="en-US" smtClean="0"/>
              <a:t>In the United States alone, only one third of vertebral deformities are clinically diagnosed, a clear indication that the incidence of vertebral fracture remains underestimated  (Cooper C, Melton LJ, 1992.).</a:t>
            </a:r>
          </a:p>
          <a:p>
            <a:pPr defTabSz="898525" eaLnBrk="1" hangingPunct="1">
              <a:spcBef>
                <a:spcPct val="0"/>
              </a:spcBef>
            </a:pPr>
            <a:endParaRPr lang="en-US" altLang="en-US" smtClean="0"/>
          </a:p>
          <a:p>
            <a:pPr defTabSz="898525" eaLnBrk="1" hangingPunct="1">
              <a:spcBef>
                <a:spcPct val="0"/>
              </a:spcBef>
            </a:pPr>
            <a:r>
              <a:rPr lang="en-US" altLang="en-US" sz="900" smtClean="0"/>
              <a:t>Cooper C, Melton LJ.  Epidemiology of Osteoporosis. </a:t>
            </a:r>
            <a:r>
              <a:rPr lang="en-US" altLang="en-US" sz="900" i="1" smtClean="0"/>
              <a:t>Trends Endocrinol Metab</a:t>
            </a:r>
            <a:r>
              <a:rPr lang="en-US" altLang="en-US" sz="900" smtClean="0"/>
              <a:t>. 1992;3:224-229.</a:t>
            </a:r>
          </a:p>
          <a:p>
            <a:pPr defTabSz="898525" eaLnBrk="1" hangingPunct="1">
              <a:spcBef>
                <a:spcPct val="0"/>
              </a:spcBef>
            </a:pPr>
            <a:r>
              <a:rPr lang="en-US" altLang="en-US" sz="900" smtClean="0"/>
              <a:t>Osteoporosis Fast Facts. National Osteoporosis Foundation. Available at: http//www.nof.org/osteoporosis/stats.htm. Accessed November 8, 2000.</a:t>
            </a:r>
          </a:p>
          <a:p>
            <a:pPr defTabSz="898525" eaLnBrk="1" hangingPunct="1">
              <a:spcBef>
                <a:spcPct val="0"/>
              </a:spcBef>
            </a:pPr>
            <a:r>
              <a:rPr lang="en-US" altLang="en-US" sz="900" smtClean="0"/>
              <a:t>National Institutes of Health, National Heart, Lung and Blood Institute. </a:t>
            </a:r>
            <a:r>
              <a:rPr lang="en-US" altLang="en-US" sz="900" i="1" smtClean="0"/>
              <a:t>Healthy Heart Handbook for Women</a:t>
            </a:r>
            <a:r>
              <a:rPr lang="en-US" altLang="en-US" sz="900" smtClean="0"/>
              <a:t>. </a:t>
            </a:r>
            <a:br>
              <a:rPr lang="en-US" altLang="en-US" sz="900" smtClean="0"/>
            </a:br>
            <a:r>
              <a:rPr lang="en-US" altLang="en-US" sz="900" smtClean="0"/>
              <a:t>Available at: http://www.nhlbi.nih.gov/head/public/heart/other/hhw/index.htm. Accessed November 9, 2000.</a:t>
            </a:r>
          </a:p>
          <a:p>
            <a:pPr defTabSz="898525" eaLnBrk="1" hangingPunct="1">
              <a:spcBef>
                <a:spcPct val="0"/>
              </a:spcBef>
            </a:pPr>
            <a:r>
              <a:rPr lang="en-US" altLang="en-US" sz="900" smtClean="0"/>
              <a:t>Statistical Information on Women and Women’s Health. The National Women’s Health Information Center, US Department of Health and Human Services Available at: http://www.4woman.gov/media/statistics.htm. Accessed  November 9, 2000.</a:t>
            </a:r>
          </a:p>
          <a:p>
            <a:pPr defTabSz="898525" eaLnBrk="1" hangingPunct="1">
              <a:spcBef>
                <a:spcPct val="0"/>
              </a:spcBef>
            </a:pPr>
            <a:endParaRPr lang="en-US" altLang="en-US" sz="900" smtClean="0"/>
          </a:p>
          <a:p>
            <a:pPr defTabSz="898525"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CCF3BCC8-9AEF-45EE-BC5D-8BCA6F1C58A5}" type="slidenum">
              <a:rPr lang="en-NZ" smtClean="0"/>
              <a:pPr/>
              <a:t>47</a:t>
            </a:fld>
            <a:endParaRPr lang="en-N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4/26/2011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NZ"/>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4D758E12-788C-45CE-A30F-BFDC5F9F52A7}"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600F37A6-9091-4526-BC89-207EB94E31F1}"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NZ"/>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2FB45CC-8582-49CB-95A2-C5EE95C8AA99}"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4/26/2011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clevelandclinicmeded.com/medicalpubs/diseasemanagement/neurology/low-back-pai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file:///C:\Users\David\Documents\My%20Web%20Sites\Pain-Management\chronic-pain.htm"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hyperlink" Target="/cgi/content/full/86/2/411/FIG1" TargetMode="External"/><Relationship Id="rId1" Type="http://schemas.openxmlformats.org/officeDocument/2006/relationships/slideLayout" Target="../slideLayouts/slideLayout2.xml"/><Relationship Id="rId6" Type="http://schemas.openxmlformats.org/officeDocument/2006/relationships/hyperlink" Target="/cgi/content/full/86/2/411/FIG3" TargetMode="External"/><Relationship Id="rId5" Type="http://schemas.openxmlformats.org/officeDocument/2006/relationships/image" Target="../media/image43.png"/><Relationship Id="rId4" Type="http://schemas.openxmlformats.org/officeDocument/2006/relationships/hyperlink" Target="/cgi/content/full/86/2/411/FIG2" TargetMode="External"/></Relationships>
</file>

<file path=ppt/slides/_rels/slide86.xml.rels><?xml version="1.0" encoding="UTF-8" standalone="yes"?>
<Relationships xmlns="http://schemas.openxmlformats.org/package/2006/relationships"><Relationship Id="rId2" Type="http://schemas.openxmlformats.org/officeDocument/2006/relationships/hyperlink" Target="http://www.backpaintreatments.biz/backpainrelief.html"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0"/>
            <a:ext cx="8153400" cy="1523999"/>
          </a:xfrm>
        </p:spPr>
        <p:txBody>
          <a:bodyPr>
            <a:normAutofit fontScale="90000"/>
          </a:bodyPr>
          <a:lstStyle/>
          <a:p>
            <a:r>
              <a:rPr lang="en-NZ" b="1" dirty="0" smtClean="0"/>
              <a:t/>
            </a:r>
            <a:br>
              <a:rPr lang="en-NZ" b="1" dirty="0" smtClean="0"/>
            </a:br>
            <a:r>
              <a:rPr lang="en-NZ" b="1" dirty="0" smtClean="0"/>
              <a:t/>
            </a:r>
            <a:br>
              <a:rPr lang="en-NZ" b="1" dirty="0" smtClean="0"/>
            </a:br>
            <a:r>
              <a:rPr lang="en-NZ" b="1" dirty="0" smtClean="0"/>
              <a:t/>
            </a:r>
            <a:br>
              <a:rPr lang="en-NZ" b="1" dirty="0" smtClean="0"/>
            </a:br>
            <a:r>
              <a:rPr lang="en-NZ" b="1" dirty="0" smtClean="0"/>
              <a:t/>
            </a:r>
            <a:br>
              <a:rPr lang="en-NZ" b="1" dirty="0" smtClean="0"/>
            </a:br>
            <a:r>
              <a:rPr lang="en-NZ" b="1" dirty="0" smtClean="0"/>
              <a:t/>
            </a:r>
            <a:br>
              <a:rPr lang="en-NZ" b="1" dirty="0" smtClean="0"/>
            </a:br>
            <a:r>
              <a:rPr lang="en-NZ" b="1" dirty="0" smtClean="0"/>
              <a:t>Understanding </a:t>
            </a:r>
            <a:r>
              <a:rPr lang="en-NZ" b="1" dirty="0"/>
              <a:t>and Dealing With Low Back Ache. </a:t>
            </a:r>
            <a:r>
              <a:rPr lang="en-NZ" sz="1800" dirty="0"/>
              <a:t>Description, How to diagnose, Pathogenesis and Pathology</a:t>
            </a:r>
            <a:r>
              <a:rPr lang="en-NZ" dirty="0"/>
              <a:t>.</a:t>
            </a:r>
            <a:br>
              <a:rPr lang="en-NZ" dirty="0"/>
            </a:br>
            <a:r>
              <a:rPr lang="en-NZ" dirty="0"/>
              <a:t> </a:t>
            </a:r>
            <a:br>
              <a:rPr lang="en-NZ" dirty="0"/>
            </a:br>
            <a:r>
              <a:rPr lang="en-NZ" dirty="0"/>
              <a:t/>
            </a:r>
            <a:br>
              <a:rPr lang="en-NZ" dirty="0"/>
            </a:br>
            <a:endParaRPr lang="en-NZ" dirty="0"/>
          </a:p>
        </p:txBody>
      </p:sp>
      <p:sp>
        <p:nvSpPr>
          <p:cNvPr id="3" name="Subtitle 2"/>
          <p:cNvSpPr>
            <a:spLocks noGrp="1"/>
          </p:cNvSpPr>
          <p:nvPr>
            <p:ph type="subTitle" idx="1"/>
          </p:nvPr>
        </p:nvSpPr>
        <p:spPr/>
        <p:txBody>
          <a:bodyPr/>
          <a:lstStyle/>
          <a:p>
            <a:r>
              <a:rPr lang="en-NZ" dirty="0" err="1" smtClean="0"/>
              <a:t>Vasu</a:t>
            </a:r>
            <a:r>
              <a:rPr lang="en-NZ" dirty="0" smtClean="0"/>
              <a:t> </a:t>
            </a:r>
            <a:r>
              <a:rPr lang="en-NZ" dirty="0" err="1" smtClean="0"/>
              <a:t>Pai</a:t>
            </a:r>
            <a:r>
              <a:rPr lang="en-NZ" dirty="0" smtClean="0"/>
              <a:t>, </a:t>
            </a:r>
            <a:r>
              <a:rPr lang="en-NZ" dirty="0" err="1" smtClean="0"/>
              <a:t>MCh</a:t>
            </a:r>
            <a:r>
              <a:rPr lang="en-NZ" dirty="0" smtClean="0"/>
              <a:t>, FRACS, MS[</a:t>
            </a:r>
            <a:r>
              <a:rPr lang="en-NZ" dirty="0" err="1" smtClean="0"/>
              <a:t>orth</a:t>
            </a:r>
            <a:r>
              <a:rPr lang="en-NZ" dirty="0" smtClean="0"/>
              <a:t>]</a:t>
            </a:r>
            <a:endParaRPr lang="en-N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dirty="0"/>
          </a:p>
        </p:txBody>
      </p:sp>
      <p:sp>
        <p:nvSpPr>
          <p:cNvPr id="4" name="Rectangle 3"/>
          <p:cNvSpPr/>
          <p:nvPr/>
        </p:nvSpPr>
        <p:spPr>
          <a:xfrm>
            <a:off x="2400347" y="2967335"/>
            <a:ext cx="2925801" cy="923330"/>
          </a:xfrm>
          <a:prstGeom prst="rect">
            <a:avLst/>
          </a:prstGeom>
          <a:noFill/>
        </p:spPr>
        <p:txBody>
          <a:bodyPr wrap="non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Diagnosis</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b="1" dirty="0" smtClean="0">
                <a:solidFill>
                  <a:srgbClr val="FF0000"/>
                </a:solidFill>
              </a:rPr>
              <a:t>Organic or Functional</a:t>
            </a:r>
            <a:endParaRPr lang="en-NZ" b="1" dirty="0">
              <a:solidFill>
                <a:srgbClr val="FF0000"/>
              </a:solidFill>
            </a:endParaRPr>
          </a:p>
        </p:txBody>
      </p:sp>
      <p:pic>
        <p:nvPicPr>
          <p:cNvPr id="4098" name="Picture 2"/>
          <p:cNvPicPr>
            <a:picLocks noGrp="1" noChangeAspect="1" noChangeArrowheads="1"/>
          </p:cNvPicPr>
          <p:nvPr>
            <p:ph idx="1"/>
          </p:nvPr>
        </p:nvPicPr>
        <p:blipFill>
          <a:blip r:embed="rId2"/>
          <a:stretch>
            <a:fillRect/>
          </a:stretch>
        </p:blipFill>
        <p:spPr bwMode="auto">
          <a:xfrm>
            <a:off x="457200" y="2039118"/>
            <a:ext cx="8229600" cy="41815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b="1" dirty="0" smtClean="0">
                <a:solidFill>
                  <a:srgbClr val="FF0000"/>
                </a:solidFill>
              </a:rPr>
              <a:t>I </a:t>
            </a:r>
            <a:r>
              <a:rPr lang="en-NZ" b="1" dirty="0" err="1" smtClean="0">
                <a:solidFill>
                  <a:srgbClr val="FF0000"/>
                </a:solidFill>
              </a:rPr>
              <a:t>Discogenic</a:t>
            </a:r>
            <a:endParaRPr lang="en-NZ" b="1" dirty="0">
              <a:solidFill>
                <a:srgbClr val="FF0000"/>
              </a:solidFill>
            </a:endParaRPr>
          </a:p>
        </p:txBody>
      </p:sp>
      <p:sp>
        <p:nvSpPr>
          <p:cNvPr id="5" name="Content Placeholder 4"/>
          <p:cNvSpPr>
            <a:spLocks noGrp="1"/>
          </p:cNvSpPr>
          <p:nvPr>
            <p:ph sz="half" idx="1"/>
          </p:nvPr>
        </p:nvSpPr>
        <p:spPr/>
        <p:txBody>
          <a:bodyPr>
            <a:normAutofit lnSpcReduction="10000"/>
          </a:bodyPr>
          <a:lstStyle/>
          <a:p>
            <a:pPr>
              <a:buNone/>
            </a:pPr>
            <a:r>
              <a:rPr lang="en-NZ" sz="2000" dirty="0" smtClean="0"/>
              <a:t>3 types</a:t>
            </a:r>
            <a:br>
              <a:rPr lang="en-NZ" sz="2000" dirty="0" smtClean="0"/>
            </a:br>
            <a:r>
              <a:rPr lang="en-NZ" sz="2000" dirty="0" smtClean="0"/>
              <a:t/>
            </a:r>
            <a:br>
              <a:rPr lang="en-NZ" sz="2000" dirty="0" smtClean="0"/>
            </a:br>
            <a:r>
              <a:rPr lang="en-NZ" sz="2000" dirty="0" smtClean="0">
                <a:solidFill>
                  <a:srgbClr val="FF0000"/>
                </a:solidFill>
              </a:rPr>
              <a:t>Localised back pain:</a:t>
            </a:r>
            <a:r>
              <a:rPr lang="en-NZ" sz="2000" dirty="0" smtClean="0"/>
              <a:t> Sudden onset: Acute pain</a:t>
            </a:r>
            <a:br>
              <a:rPr lang="en-NZ" sz="2000" dirty="0" smtClean="0"/>
            </a:br>
            <a:r>
              <a:rPr lang="en-NZ" sz="2000" dirty="0" smtClean="0"/>
              <a:t> 				Spasm, relieves with rest</a:t>
            </a:r>
            <a:br>
              <a:rPr lang="en-NZ" sz="2000" dirty="0" smtClean="0"/>
            </a:br>
            <a:r>
              <a:rPr lang="en-NZ" sz="2000" dirty="0" smtClean="0"/>
              <a:t> 				More on sitting/bending</a:t>
            </a:r>
          </a:p>
          <a:p>
            <a:endParaRPr lang="en-NZ" sz="2000" dirty="0" smtClean="0"/>
          </a:p>
          <a:p>
            <a:r>
              <a:rPr lang="en-NZ" sz="2000" dirty="0" smtClean="0"/>
              <a:t>BA + Buttock or back of the pain: </a:t>
            </a:r>
            <a:r>
              <a:rPr lang="en-NZ" sz="2000" dirty="0" smtClean="0">
                <a:solidFill>
                  <a:srgbClr val="FF0000"/>
                </a:solidFill>
              </a:rPr>
              <a:t>referred pain</a:t>
            </a:r>
          </a:p>
          <a:p>
            <a:endParaRPr lang="en-NZ" sz="2000" dirty="0" smtClean="0"/>
          </a:p>
          <a:p>
            <a:r>
              <a:rPr lang="en-NZ" sz="2000" dirty="0" smtClean="0"/>
              <a:t>Sciatica: along nerve root : </a:t>
            </a:r>
            <a:r>
              <a:rPr lang="en-NZ" sz="2000" dirty="0" smtClean="0">
                <a:solidFill>
                  <a:srgbClr val="FF0000"/>
                </a:solidFill>
              </a:rPr>
              <a:t>“radiating”</a:t>
            </a:r>
            <a:endParaRPr lang="en-NZ" sz="2000" dirty="0">
              <a:solidFill>
                <a:srgbClr val="FF0000"/>
              </a:solidFill>
            </a:endParaRPr>
          </a:p>
        </p:txBody>
      </p:sp>
      <p:pic>
        <p:nvPicPr>
          <p:cNvPr id="2051" name="Picture 3" descr="C:\Users\sriram\Desktop\SVN2.jpg"/>
          <p:cNvPicPr>
            <a:picLocks noGrp="1" noChangeAspect="1" noChangeArrowheads="1"/>
          </p:cNvPicPr>
          <p:nvPr>
            <p:ph sz="half" idx="2"/>
          </p:nvPr>
        </p:nvPicPr>
        <p:blipFill>
          <a:blip r:embed="rId2"/>
          <a:stretch>
            <a:fillRect/>
          </a:stretch>
        </p:blipFill>
        <p:spPr bwMode="auto">
          <a:xfrm>
            <a:off x="5676900" y="2985294"/>
            <a:ext cx="1981200" cy="23050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Discogenic pain</a:t>
            </a:r>
          </a:p>
        </p:txBody>
      </p:sp>
      <p:sp>
        <p:nvSpPr>
          <p:cNvPr id="12291" name="Rectangle 3"/>
          <p:cNvSpPr>
            <a:spLocks noGrp="1" noChangeArrowheads="1"/>
          </p:cNvSpPr>
          <p:nvPr>
            <p:ph sz="half" idx="1"/>
          </p:nvPr>
        </p:nvSpPr>
        <p:spPr>
          <a:xfrm>
            <a:off x="457200" y="1920085"/>
            <a:ext cx="4343400" cy="4434840"/>
          </a:xfrm>
        </p:spPr>
        <p:txBody>
          <a:bodyPr>
            <a:normAutofit lnSpcReduction="10000"/>
          </a:bodyPr>
          <a:lstStyle/>
          <a:p>
            <a:pPr>
              <a:lnSpc>
                <a:spcPct val="80000"/>
              </a:lnSpc>
            </a:pPr>
            <a:r>
              <a:rPr lang="en-US" sz="1700" dirty="0" smtClean="0"/>
              <a:t>AF</a:t>
            </a:r>
            <a:r>
              <a:rPr lang="en-US" sz="1700" dirty="0"/>
              <a:t>: </a:t>
            </a:r>
            <a:r>
              <a:rPr lang="en-US" sz="1700" dirty="0" smtClean="0"/>
              <a:t>	Outer </a:t>
            </a:r>
            <a:r>
              <a:rPr lang="en-US" sz="1700" dirty="0"/>
              <a:t>Type I </a:t>
            </a:r>
            <a:r>
              <a:rPr lang="en-US" sz="1700" dirty="0" smtClean="0"/>
              <a:t>&amp; II collagen </a:t>
            </a:r>
            <a:endParaRPr lang="en-US" sz="1700" dirty="0"/>
          </a:p>
          <a:p>
            <a:pPr>
              <a:lnSpc>
                <a:spcPct val="80000"/>
              </a:lnSpc>
              <a:buNone/>
            </a:pPr>
            <a:r>
              <a:rPr lang="en-US" sz="1700" dirty="0" smtClean="0"/>
              <a:t>     NP</a:t>
            </a:r>
            <a:r>
              <a:rPr lang="en-US" sz="1700" dirty="0"/>
              <a:t>: </a:t>
            </a:r>
            <a:r>
              <a:rPr lang="en-US" sz="1700" dirty="0" smtClean="0"/>
              <a:t>	Type </a:t>
            </a:r>
            <a:r>
              <a:rPr lang="en-US" sz="1700" dirty="0"/>
              <a:t>II collagen</a:t>
            </a:r>
          </a:p>
          <a:p>
            <a:pPr>
              <a:lnSpc>
                <a:spcPct val="80000"/>
              </a:lnSpc>
            </a:pPr>
            <a:endParaRPr lang="en-US" sz="1700" dirty="0"/>
          </a:p>
          <a:p>
            <a:pPr>
              <a:lnSpc>
                <a:spcPct val="80000"/>
              </a:lnSpc>
            </a:pPr>
            <a:r>
              <a:rPr lang="en-US" sz="1700" dirty="0"/>
              <a:t>Disc: </a:t>
            </a:r>
            <a:r>
              <a:rPr lang="en-US" sz="1700" dirty="0" smtClean="0"/>
              <a:t>	90</a:t>
            </a:r>
            <a:r>
              <a:rPr lang="en-US" sz="1700" dirty="0"/>
              <a:t>% </a:t>
            </a:r>
            <a:r>
              <a:rPr lang="en-US" sz="1700" dirty="0" smtClean="0"/>
              <a:t>water [With </a:t>
            </a:r>
            <a:r>
              <a:rPr lang="en-US" sz="1700" dirty="0"/>
              <a:t>age= </a:t>
            </a:r>
            <a:r>
              <a:rPr lang="en-US" sz="1700" dirty="0" smtClean="0"/>
              <a:t>less water]  	 </a:t>
            </a:r>
            <a:r>
              <a:rPr lang="en-US" sz="1700" dirty="0"/>
              <a:t>KSO</a:t>
            </a:r>
            <a:r>
              <a:rPr lang="en-US" sz="1700" baseline="-25000" dirty="0"/>
              <a:t>4</a:t>
            </a:r>
            <a:r>
              <a:rPr lang="en-US" sz="1700" dirty="0"/>
              <a:t>/CSO</a:t>
            </a:r>
            <a:r>
              <a:rPr lang="en-US" sz="1700" baseline="-25000" dirty="0"/>
              <a:t>4 </a:t>
            </a:r>
            <a:r>
              <a:rPr lang="en-US" sz="1700" dirty="0"/>
              <a:t>is more</a:t>
            </a:r>
          </a:p>
          <a:p>
            <a:pPr>
              <a:lnSpc>
                <a:spcPct val="80000"/>
              </a:lnSpc>
            </a:pPr>
            <a:endParaRPr lang="en-US" sz="1700" baseline="-25000" dirty="0"/>
          </a:p>
          <a:p>
            <a:pPr>
              <a:lnSpc>
                <a:spcPct val="80000"/>
              </a:lnSpc>
            </a:pPr>
            <a:endParaRPr lang="en-US" sz="1700" dirty="0"/>
          </a:p>
          <a:p>
            <a:pPr>
              <a:lnSpc>
                <a:spcPct val="80000"/>
              </a:lnSpc>
            </a:pPr>
            <a:r>
              <a:rPr lang="en-US" sz="1700" dirty="0" err="1"/>
              <a:t>Kirkaldy</a:t>
            </a:r>
            <a:r>
              <a:rPr lang="en-US" sz="1700" dirty="0"/>
              <a:t> Willis:     </a:t>
            </a:r>
            <a:r>
              <a:rPr lang="en-US" sz="1700" dirty="0" smtClean="0"/>
              <a:t>	</a:t>
            </a:r>
          </a:p>
          <a:p>
            <a:pPr>
              <a:lnSpc>
                <a:spcPct val="80000"/>
              </a:lnSpc>
            </a:pPr>
            <a:r>
              <a:rPr lang="en-US" sz="1700" dirty="0" smtClean="0"/>
              <a:t>Stage </a:t>
            </a:r>
            <a:r>
              <a:rPr lang="en-US" sz="1700" dirty="0"/>
              <a:t>I:  </a:t>
            </a:r>
            <a:r>
              <a:rPr lang="en-US" sz="1700" dirty="0" smtClean="0"/>
              <a:t>		15-40 </a:t>
            </a:r>
            <a:r>
              <a:rPr lang="en-US" sz="1700" dirty="0"/>
              <a:t>yrs 	</a:t>
            </a:r>
            <a:r>
              <a:rPr lang="en-US" sz="1700" dirty="0" smtClean="0"/>
              <a:t/>
            </a:r>
            <a:br>
              <a:rPr lang="en-US" sz="1700" dirty="0" smtClean="0"/>
            </a:br>
            <a:r>
              <a:rPr lang="en-US" sz="1700" dirty="0" smtClean="0"/>
              <a:t>disc  dysfunction</a:t>
            </a:r>
            <a:endParaRPr lang="en-US" sz="1700" dirty="0"/>
          </a:p>
          <a:p>
            <a:pPr>
              <a:lnSpc>
                <a:spcPct val="80000"/>
              </a:lnSpc>
            </a:pPr>
            <a:endParaRPr lang="en-US" sz="1700" dirty="0" smtClean="0"/>
          </a:p>
          <a:p>
            <a:pPr>
              <a:lnSpc>
                <a:spcPct val="80000"/>
              </a:lnSpc>
            </a:pPr>
            <a:r>
              <a:rPr lang="en-US" sz="1700" dirty="0" err="1" smtClean="0"/>
              <a:t>StageII</a:t>
            </a:r>
            <a:r>
              <a:rPr lang="en-US" sz="1700" dirty="0"/>
              <a:t>:	</a:t>
            </a:r>
            <a:r>
              <a:rPr lang="en-US" sz="1700" dirty="0" smtClean="0"/>
              <a:t>	40-6</a:t>
            </a:r>
          </a:p>
          <a:p>
            <a:pPr>
              <a:lnSpc>
                <a:spcPct val="80000"/>
              </a:lnSpc>
            </a:pPr>
            <a:r>
              <a:rPr lang="en-US" sz="1700" dirty="0" smtClean="0"/>
              <a:t>Spinal </a:t>
            </a:r>
            <a:r>
              <a:rPr lang="en-US" sz="1700" dirty="0"/>
              <a:t>instability</a:t>
            </a:r>
          </a:p>
          <a:p>
            <a:pPr>
              <a:lnSpc>
                <a:spcPct val="80000"/>
              </a:lnSpc>
            </a:pPr>
            <a:endParaRPr lang="en-US" sz="1700" dirty="0" smtClean="0"/>
          </a:p>
          <a:p>
            <a:pPr>
              <a:lnSpc>
                <a:spcPct val="80000"/>
              </a:lnSpc>
            </a:pPr>
            <a:r>
              <a:rPr lang="en-US" sz="1700" dirty="0" smtClean="0"/>
              <a:t>Stage </a:t>
            </a:r>
            <a:r>
              <a:rPr lang="en-US" sz="1700" dirty="0"/>
              <a:t>III:	</a:t>
            </a:r>
            <a:r>
              <a:rPr lang="en-US" sz="1700" dirty="0" smtClean="0"/>
              <a:t>	&gt;6</a:t>
            </a:r>
          </a:p>
          <a:p>
            <a:pPr>
              <a:lnSpc>
                <a:spcPct val="80000"/>
              </a:lnSpc>
            </a:pPr>
            <a:r>
              <a:rPr lang="en-US" sz="1700" dirty="0" smtClean="0"/>
              <a:t>Spinal </a:t>
            </a:r>
            <a:r>
              <a:rPr lang="en-US" sz="1700" dirty="0" err="1"/>
              <a:t>stabilisation</a:t>
            </a:r>
            <a:endParaRPr lang="en-US" sz="1700" dirty="0"/>
          </a:p>
          <a:p>
            <a:pPr>
              <a:lnSpc>
                <a:spcPct val="80000"/>
              </a:lnSpc>
            </a:pPr>
            <a:r>
              <a:rPr lang="en-US" sz="1700" dirty="0"/>
              <a:t>                            </a:t>
            </a:r>
          </a:p>
          <a:p>
            <a:pPr>
              <a:lnSpc>
                <a:spcPct val="80000"/>
              </a:lnSpc>
            </a:pPr>
            <a:r>
              <a:rPr lang="en-US" sz="1700" dirty="0"/>
              <a:t>              </a:t>
            </a:r>
          </a:p>
        </p:txBody>
      </p:sp>
      <p:pic>
        <p:nvPicPr>
          <p:cNvPr id="5" name="Content Placeholder 4" descr="Disc"/>
          <p:cNvPicPr>
            <a:picLocks noGrp="1" noChangeAspect="1" noChangeArrowheads="1"/>
          </p:cNvPicPr>
          <p:nvPr>
            <p:ph sz="half" idx="2"/>
          </p:nvPr>
        </p:nvPicPr>
        <p:blipFill>
          <a:blip r:embed="rId2"/>
          <a:srcRect/>
          <a:stretch>
            <a:fillRect/>
          </a:stretch>
        </p:blipFill>
        <p:spPr bwMode="auto">
          <a:xfrm>
            <a:off x="4906666" y="1219200"/>
            <a:ext cx="391959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NZ" dirty="0"/>
          </a:p>
        </p:txBody>
      </p:sp>
      <p:pic>
        <p:nvPicPr>
          <p:cNvPr id="1026" name="Picture 2" descr="C:\Users\sriram\Desktop\SV#.jpg"/>
          <p:cNvPicPr>
            <a:picLocks noGrp="1" noChangeAspect="1" noChangeArrowheads="1"/>
          </p:cNvPicPr>
          <p:nvPr>
            <p:ph idx="1"/>
          </p:nvPr>
        </p:nvPicPr>
        <p:blipFill>
          <a:blip r:embed="rId2"/>
          <a:srcRect t="13007" r="6104" b="26297"/>
          <a:stretch>
            <a:fillRect/>
          </a:stretch>
        </p:blipFill>
        <p:spPr bwMode="auto">
          <a:xfrm>
            <a:off x="533400" y="1295399"/>
            <a:ext cx="6705600" cy="5325035"/>
          </a:xfrm>
          <a:prstGeom prst="rect">
            <a:avLst/>
          </a:prstGeom>
          <a:solidFill>
            <a:schemeClr val="bg1"/>
          </a:solid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solidFill>
                  <a:srgbClr val="FF0000"/>
                </a:solidFill>
              </a:rPr>
              <a:t>Disc Herniation</a:t>
            </a:r>
            <a:endParaRPr lang="en-NZ" b="1" dirty="0">
              <a:solidFill>
                <a:srgbClr val="FF0000"/>
              </a:solidFill>
            </a:endParaRPr>
          </a:p>
        </p:txBody>
      </p:sp>
      <p:sp>
        <p:nvSpPr>
          <p:cNvPr id="3" name="Content Placeholder 2"/>
          <p:cNvSpPr>
            <a:spLocks noGrp="1"/>
          </p:cNvSpPr>
          <p:nvPr>
            <p:ph idx="1"/>
          </p:nvPr>
        </p:nvSpPr>
        <p:spPr/>
        <p:txBody>
          <a:bodyPr/>
          <a:lstStyle/>
          <a:p>
            <a:r>
              <a:rPr lang="en-NZ" dirty="0" smtClean="0"/>
              <a:t>L5 radiculopathy is the most common; </a:t>
            </a:r>
          </a:p>
          <a:p>
            <a:r>
              <a:rPr lang="en-NZ" dirty="0" smtClean="0"/>
              <a:t/>
            </a:r>
            <a:br>
              <a:rPr lang="en-NZ" dirty="0" smtClean="0"/>
            </a:br>
            <a:r>
              <a:rPr lang="en-NZ" dirty="0" smtClean="0"/>
              <a:t>S1 radiculopathy is the next most common, </a:t>
            </a:r>
            <a:br>
              <a:rPr lang="en-NZ" dirty="0" smtClean="0"/>
            </a:br>
            <a:endParaRPr lang="en-NZ" dirty="0" smtClean="0"/>
          </a:p>
          <a:p>
            <a:r>
              <a:rPr lang="en-NZ" dirty="0" smtClean="0"/>
              <a:t>L3 to L4 radiculopathy.</a:t>
            </a:r>
          </a:p>
          <a:p>
            <a:endParaRPr lang="en-NZ" dirty="0" smtClean="0"/>
          </a:p>
          <a:p>
            <a:r>
              <a:rPr lang="en-NZ" dirty="0" smtClean="0"/>
              <a:t>Thoracic disc is very rare; &lt;1%</a:t>
            </a:r>
          </a:p>
          <a:p>
            <a:endParaRPr lang="en-N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Radiculopathy</a:t>
            </a:r>
            <a:endParaRPr lang="en-NZ" b="1" dirty="0"/>
          </a:p>
        </p:txBody>
      </p:sp>
      <p:sp>
        <p:nvSpPr>
          <p:cNvPr id="3" name="Content Placeholder 2"/>
          <p:cNvSpPr>
            <a:spLocks noGrp="1"/>
          </p:cNvSpPr>
          <p:nvPr>
            <p:ph idx="1"/>
          </p:nvPr>
        </p:nvSpPr>
        <p:spPr/>
        <p:txBody>
          <a:bodyPr>
            <a:normAutofit/>
          </a:bodyPr>
          <a:lstStyle/>
          <a:p>
            <a:r>
              <a:rPr lang="en-NZ" sz="1800" dirty="0" smtClean="0"/>
              <a:t>Usually associated with neurologic signs or symptoms</a:t>
            </a:r>
          </a:p>
          <a:p>
            <a:endParaRPr lang="en-NZ" sz="1800" dirty="0"/>
          </a:p>
          <a:p>
            <a:r>
              <a:rPr lang="en-NZ" sz="1800" dirty="0" smtClean="0"/>
              <a:t>MRI evidence of spinal nerve root compression </a:t>
            </a:r>
          </a:p>
          <a:p>
            <a:endParaRPr lang="en-NZ" sz="1800" dirty="0"/>
          </a:p>
          <a:p>
            <a:r>
              <a:rPr lang="en-NZ" sz="1800" dirty="0" smtClean="0"/>
              <a:t>Disk herniation </a:t>
            </a:r>
            <a:r>
              <a:rPr lang="en-NZ" sz="1800" b="1" dirty="0" smtClean="0">
                <a:solidFill>
                  <a:srgbClr val="FF0000"/>
                </a:solidFill>
              </a:rPr>
              <a:t>through the annulus fibrosis does not in itself produce pain</a:t>
            </a:r>
            <a:r>
              <a:rPr lang="en-NZ" sz="1800" dirty="0" smtClean="0"/>
              <a:t>, but compression by disk of the </a:t>
            </a:r>
            <a:r>
              <a:rPr lang="en-NZ" sz="1800" dirty="0" err="1" smtClean="0"/>
              <a:t>dural</a:t>
            </a:r>
            <a:r>
              <a:rPr lang="en-NZ" sz="1800" dirty="0" smtClean="0"/>
              <a:t> lining around the spinal nerve root sleeve is one likely explanation for the back pain associated with acute disk herniation. </a:t>
            </a:r>
          </a:p>
          <a:p>
            <a:endParaRPr lang="en-NZ" sz="1800" dirty="0"/>
          </a:p>
          <a:p>
            <a:r>
              <a:rPr lang="en-NZ" sz="1800" dirty="0" smtClean="0"/>
              <a:t>Compression	 may directly stretch </a:t>
            </a:r>
            <a:r>
              <a:rPr lang="en-NZ" sz="1800" dirty="0" err="1" smtClean="0"/>
              <a:t>nociceptors</a:t>
            </a:r>
            <a:r>
              <a:rPr lang="en-NZ" sz="1800" dirty="0" smtClean="0"/>
              <a:t> in </a:t>
            </a:r>
            <a:r>
              <a:rPr lang="en-NZ" sz="1800" dirty="0" err="1" smtClean="0"/>
              <a:t>dura</a:t>
            </a:r>
            <a:r>
              <a:rPr lang="en-NZ" sz="1800" dirty="0" smtClean="0"/>
              <a:t> or nerve root sleeve</a:t>
            </a:r>
            <a:br>
              <a:rPr lang="en-NZ" sz="1800" dirty="0" smtClean="0"/>
            </a:br>
            <a:r>
              <a:rPr lang="en-NZ" sz="1800" dirty="0" smtClean="0"/>
              <a:t>  		Ischemia from compression of vascular structures</a:t>
            </a:r>
            <a:br>
              <a:rPr lang="en-NZ" sz="1800" dirty="0" smtClean="0"/>
            </a:br>
            <a:r>
              <a:rPr lang="en-NZ" sz="1800" dirty="0" smtClean="0"/>
              <a:t> 		chemical reaction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257800" y="277813"/>
            <a:ext cx="3429000" cy="1139825"/>
          </a:xfrm>
        </p:spPr>
        <p:txBody>
          <a:bodyPr>
            <a:normAutofit fontScale="90000"/>
          </a:bodyPr>
          <a:lstStyle/>
          <a:p>
            <a:pPr eaLnBrk="1" hangingPunct="1"/>
            <a:r>
              <a:rPr lang="en-US" dirty="0" smtClean="0"/>
              <a:t>Types of Disc Rupture</a:t>
            </a:r>
          </a:p>
        </p:txBody>
      </p:sp>
      <p:sp>
        <p:nvSpPr>
          <p:cNvPr id="27651" name="Rectangle 3"/>
          <p:cNvSpPr>
            <a:spLocks noGrp="1" noChangeArrowheads="1"/>
          </p:cNvSpPr>
          <p:nvPr>
            <p:ph type="body" sz="half" idx="1"/>
          </p:nvPr>
        </p:nvSpPr>
        <p:spPr>
          <a:xfrm>
            <a:off x="34925" y="115888"/>
            <a:ext cx="4765675" cy="5980112"/>
          </a:xfrm>
        </p:spPr>
        <p:txBody>
          <a:bodyPr/>
          <a:lstStyle/>
          <a:p>
            <a:pPr marL="914400" lvl="1" indent="-569913" eaLnBrk="1" hangingPunct="1">
              <a:lnSpc>
                <a:spcPct val="80000"/>
              </a:lnSpc>
              <a:buClr>
                <a:schemeClr val="tx1"/>
              </a:buClr>
              <a:buFont typeface="Wingdings" pitchFamily="2" charset="2"/>
              <a:buNone/>
            </a:pPr>
            <a:endParaRPr lang="en-US" sz="1500" dirty="0" smtClean="0"/>
          </a:p>
          <a:p>
            <a:pPr marL="914400" lvl="1" indent="-569913" eaLnBrk="1" hangingPunct="1">
              <a:lnSpc>
                <a:spcPct val="80000"/>
              </a:lnSpc>
              <a:buClr>
                <a:schemeClr val="tx1"/>
              </a:buClr>
              <a:buFont typeface="Wingdings" pitchFamily="2" charset="2"/>
              <a:buNone/>
            </a:pPr>
            <a:endParaRPr lang="en-US" sz="1500" dirty="0" smtClean="0"/>
          </a:p>
          <a:p>
            <a:pPr marL="914400" lvl="1" indent="-569913" eaLnBrk="1" hangingPunct="1">
              <a:lnSpc>
                <a:spcPct val="80000"/>
              </a:lnSpc>
              <a:buClr>
                <a:schemeClr val="tx1"/>
              </a:buClr>
              <a:buFont typeface="Wingdings" pitchFamily="2" charset="2"/>
              <a:buNone/>
            </a:pPr>
            <a:endParaRPr lang="en-US" sz="1500" dirty="0" smtClean="0"/>
          </a:p>
          <a:p>
            <a:pPr marL="914400" lvl="1" indent="-569913" eaLnBrk="1" hangingPunct="1">
              <a:lnSpc>
                <a:spcPct val="80000"/>
              </a:lnSpc>
              <a:buClr>
                <a:schemeClr val="tx1"/>
              </a:buClr>
              <a:buFont typeface="Wingdings" pitchFamily="2" charset="2"/>
              <a:buNone/>
            </a:pPr>
            <a:r>
              <a:rPr lang="en-US" dirty="0" smtClean="0"/>
              <a:t>Types:</a:t>
            </a:r>
          </a:p>
          <a:p>
            <a:pPr marL="914400" lvl="1" indent="-569913" eaLnBrk="1" hangingPunct="1">
              <a:lnSpc>
                <a:spcPct val="80000"/>
              </a:lnSpc>
              <a:buClr>
                <a:schemeClr val="tx1"/>
              </a:buClr>
              <a:buFont typeface="Wingdings" pitchFamily="2" charset="2"/>
              <a:buNone/>
            </a:pPr>
            <a:endParaRPr lang="en-US" sz="1500" dirty="0" smtClean="0"/>
          </a:p>
          <a:p>
            <a:pPr marL="914400" lvl="1" indent="-569913" eaLnBrk="1" hangingPunct="1">
              <a:lnSpc>
                <a:spcPct val="80000"/>
              </a:lnSpc>
              <a:buClr>
                <a:schemeClr val="tx1"/>
              </a:buClr>
              <a:buFont typeface="Wingdings" pitchFamily="2" charset="2"/>
              <a:buNone/>
            </a:pPr>
            <a:r>
              <a:rPr lang="en-US" sz="1500" dirty="0" smtClean="0"/>
              <a:t>    I    Annular Bulge: </a:t>
            </a:r>
            <a:r>
              <a:rPr lang="en-US" sz="1500" dirty="0" err="1" smtClean="0"/>
              <a:t>Circuferential</a:t>
            </a:r>
            <a:r>
              <a:rPr lang="en-US" sz="1500" dirty="0" smtClean="0"/>
              <a:t> </a:t>
            </a:r>
          </a:p>
          <a:p>
            <a:pPr marL="914400" lvl="1" indent="-569913" eaLnBrk="1" hangingPunct="1">
              <a:lnSpc>
                <a:spcPct val="80000"/>
              </a:lnSpc>
              <a:buClr>
                <a:schemeClr val="tx1"/>
              </a:buClr>
              <a:buFont typeface="Wingdings" pitchFamily="2" charset="2"/>
              <a:buNone/>
            </a:pPr>
            <a:endParaRPr lang="en-US" sz="1500" dirty="0" smtClean="0"/>
          </a:p>
          <a:p>
            <a:pPr marL="914400" lvl="1" indent="-569913" eaLnBrk="1" hangingPunct="1">
              <a:lnSpc>
                <a:spcPct val="80000"/>
              </a:lnSpc>
              <a:buClr>
                <a:schemeClr val="tx1"/>
              </a:buClr>
              <a:buFont typeface="Wingdings" pitchFamily="2" charset="2"/>
              <a:buNone/>
            </a:pPr>
            <a:r>
              <a:rPr lang="en-US" sz="1500" dirty="0" smtClean="0"/>
              <a:t>    II   Disc   Protrusions [Annulus </a:t>
            </a:r>
            <a:r>
              <a:rPr lang="en-US" sz="1500" dirty="0" err="1" smtClean="0"/>
              <a:t>fibrosus</a:t>
            </a:r>
            <a:r>
              <a:rPr lang="en-US" sz="1500" dirty="0" smtClean="0"/>
              <a:t> is still intact</a:t>
            </a:r>
          </a:p>
          <a:p>
            <a:pPr marL="533400" indent="-533400" eaLnBrk="1" hangingPunct="1">
              <a:lnSpc>
                <a:spcPct val="80000"/>
              </a:lnSpc>
              <a:buClr>
                <a:schemeClr val="tx1"/>
              </a:buClr>
              <a:buFont typeface="Wingdings" pitchFamily="2" charset="2"/>
              <a:buNone/>
            </a:pPr>
            <a:endParaRPr lang="en-US" sz="1700" dirty="0" smtClean="0"/>
          </a:p>
          <a:p>
            <a:pPr marL="533400" indent="-533400" eaLnBrk="1" hangingPunct="1">
              <a:lnSpc>
                <a:spcPct val="80000"/>
              </a:lnSpc>
              <a:buClr>
                <a:schemeClr val="tx1"/>
              </a:buClr>
              <a:buFont typeface="Wingdings" pitchFamily="2" charset="2"/>
              <a:buNone/>
            </a:pPr>
            <a:r>
              <a:rPr lang="en-US" sz="1500" dirty="0" smtClean="0"/>
              <a:t>	III.  Extruded [Out of annulus but in continuity]</a:t>
            </a:r>
          </a:p>
          <a:p>
            <a:pPr marL="533400" indent="-533400" eaLnBrk="1" hangingPunct="1">
              <a:lnSpc>
                <a:spcPct val="80000"/>
              </a:lnSpc>
              <a:buClr>
                <a:schemeClr val="tx1"/>
              </a:buClr>
              <a:buFont typeface="Wingdings" pitchFamily="2" charset="2"/>
              <a:buNone/>
            </a:pPr>
            <a:endParaRPr lang="en-US" sz="1500" dirty="0" smtClean="0"/>
          </a:p>
          <a:p>
            <a:pPr marL="533400" indent="-533400" eaLnBrk="1" hangingPunct="1">
              <a:lnSpc>
                <a:spcPct val="80000"/>
              </a:lnSpc>
              <a:buClr>
                <a:schemeClr val="tx1"/>
              </a:buClr>
              <a:buFont typeface="Wingdings" pitchFamily="2" charset="2"/>
              <a:buNone/>
            </a:pPr>
            <a:r>
              <a:rPr lang="en-US" sz="1500" dirty="0" smtClean="0"/>
              <a:t>	I</a:t>
            </a:r>
            <a:r>
              <a:rPr lang="en-US" sz="1700" dirty="0" smtClean="0"/>
              <a:t>V</a:t>
            </a:r>
            <a:r>
              <a:rPr lang="en-US" sz="1500" dirty="0" smtClean="0"/>
              <a:t>. Sequestered  [not continuous with the disc]</a:t>
            </a:r>
          </a:p>
          <a:p>
            <a:pPr marL="533400" indent="-533400" eaLnBrk="1" hangingPunct="1">
              <a:lnSpc>
                <a:spcPct val="80000"/>
              </a:lnSpc>
              <a:buClr>
                <a:schemeClr val="tx1"/>
              </a:buClr>
              <a:buFont typeface="Wingdings" pitchFamily="2" charset="2"/>
              <a:buNone/>
            </a:pPr>
            <a:r>
              <a:rPr lang="en-US" sz="1500" dirty="0" smtClean="0"/>
              <a:t>               </a:t>
            </a:r>
          </a:p>
          <a:p>
            <a:pPr marL="533400" indent="-533400" eaLnBrk="1" hangingPunct="1">
              <a:lnSpc>
                <a:spcPct val="80000"/>
              </a:lnSpc>
              <a:buClr>
                <a:schemeClr val="tx1"/>
              </a:buClr>
              <a:buFont typeface="Wingdings" pitchFamily="2" charset="2"/>
              <a:buNone/>
            </a:pPr>
            <a:endParaRPr lang="en-US" sz="1500" dirty="0" smtClean="0"/>
          </a:p>
          <a:p>
            <a:pPr marL="533400" indent="-533400" eaLnBrk="1" hangingPunct="1">
              <a:lnSpc>
                <a:spcPct val="80000"/>
              </a:lnSpc>
              <a:buClr>
                <a:schemeClr val="tx1"/>
              </a:buClr>
              <a:buFont typeface="Wingdings" pitchFamily="2" charset="2"/>
              <a:buNone/>
            </a:pPr>
            <a:r>
              <a:rPr lang="en-US" sz="1500" dirty="0" smtClean="0"/>
              <a:t>           V Far out disc</a:t>
            </a:r>
          </a:p>
          <a:p>
            <a:pPr marL="533400" indent="-533400" eaLnBrk="1" hangingPunct="1">
              <a:lnSpc>
                <a:spcPct val="80000"/>
              </a:lnSpc>
              <a:buClr>
                <a:schemeClr val="tx1"/>
              </a:buClr>
              <a:buFont typeface="Wingdings" pitchFamily="2" charset="2"/>
              <a:buNone/>
            </a:pPr>
            <a:endParaRPr lang="en-US" sz="1500" dirty="0" smtClean="0"/>
          </a:p>
          <a:p>
            <a:pPr marL="533400" indent="-533400" eaLnBrk="1" hangingPunct="1">
              <a:lnSpc>
                <a:spcPct val="80000"/>
              </a:lnSpc>
              <a:buClr>
                <a:schemeClr val="tx1"/>
              </a:buClr>
              <a:buFont typeface="Wingdings" pitchFamily="2" charset="2"/>
              <a:buNone/>
            </a:pPr>
            <a:r>
              <a:rPr lang="en-US" sz="1500" dirty="0" smtClean="0"/>
              <a:t>           VI  Annular tear</a:t>
            </a:r>
          </a:p>
          <a:p>
            <a:pPr marL="533400" indent="-533400" eaLnBrk="1" hangingPunct="1">
              <a:lnSpc>
                <a:spcPct val="80000"/>
              </a:lnSpc>
              <a:buClr>
                <a:schemeClr val="tx1"/>
              </a:buClr>
              <a:buFont typeface="Wingdings" pitchFamily="2" charset="2"/>
              <a:buNone/>
            </a:pPr>
            <a:endParaRPr lang="en-US" sz="1500" dirty="0" smtClean="0"/>
          </a:p>
          <a:p>
            <a:pPr marL="533400" indent="-533400" eaLnBrk="1" hangingPunct="1">
              <a:lnSpc>
                <a:spcPct val="80000"/>
              </a:lnSpc>
              <a:buClr>
                <a:schemeClr val="tx1"/>
              </a:buClr>
              <a:buFont typeface="Wingdings" pitchFamily="2" charset="2"/>
              <a:buNone/>
            </a:pPr>
            <a:endParaRPr lang="en-US" sz="1500" b="1" i="1" dirty="0" smtClean="0"/>
          </a:p>
          <a:p>
            <a:pPr marL="914400" lvl="1" indent="-569913" eaLnBrk="1" hangingPunct="1">
              <a:lnSpc>
                <a:spcPct val="80000"/>
              </a:lnSpc>
              <a:buClr>
                <a:schemeClr val="tx1"/>
              </a:buClr>
              <a:buFont typeface="Wingdings" pitchFamily="2" charset="2"/>
              <a:buNone/>
            </a:pPr>
            <a:endParaRPr lang="en-US" sz="1500" dirty="0" smtClean="0"/>
          </a:p>
          <a:p>
            <a:pPr marL="914400" lvl="1" indent="-569913" eaLnBrk="1" hangingPunct="1">
              <a:lnSpc>
                <a:spcPct val="80000"/>
              </a:lnSpc>
              <a:buClr>
                <a:schemeClr val="tx1"/>
              </a:buClr>
              <a:buFont typeface="Wingdings" pitchFamily="2" charset="2"/>
              <a:buNone/>
            </a:pPr>
            <a:endParaRPr lang="en-US" sz="1500" dirty="0" smtClean="0"/>
          </a:p>
        </p:txBody>
      </p:sp>
      <p:pic>
        <p:nvPicPr>
          <p:cNvPr id="27652" name="Picture 4" descr="DSC00015"/>
          <p:cNvPicPr>
            <a:picLocks noGrp="1" noChangeAspect="1" noChangeArrowheads="1"/>
          </p:cNvPicPr>
          <p:nvPr>
            <p:ph sz="quarter" idx="2"/>
          </p:nvPr>
        </p:nvPicPr>
        <p:blipFill>
          <a:blip r:embed="rId2" cstate="print"/>
          <a:stretch>
            <a:fillRect/>
          </a:stretch>
        </p:blipFill>
        <p:spPr>
          <a:xfrm>
            <a:off x="4648200" y="1748063"/>
            <a:ext cx="4038600" cy="1893436"/>
          </a:xfrm>
          <a:noFill/>
        </p:spPr>
      </p:pic>
      <p:sp>
        <p:nvSpPr>
          <p:cNvPr id="27653" name="Rectangle 5"/>
          <p:cNvSpPr>
            <a:spLocks noChangeArrowheads="1"/>
          </p:cNvSpPr>
          <p:nvPr/>
        </p:nvSpPr>
        <p:spPr bwMode="auto">
          <a:xfrm>
            <a:off x="6934200" y="1905000"/>
            <a:ext cx="1066800" cy="228600"/>
          </a:xfrm>
          <a:prstGeom prst="rect">
            <a:avLst/>
          </a:prstGeom>
          <a:solidFill>
            <a:schemeClr val="accent1"/>
          </a:solidFill>
          <a:ln w="9525">
            <a:solidFill>
              <a:schemeClr val="tx1"/>
            </a:solidFill>
            <a:miter lim="800000"/>
            <a:headEnd/>
            <a:tailEnd/>
          </a:ln>
        </p:spPr>
        <p:txBody>
          <a:bodyPr wrap="none" anchor="ctr"/>
          <a:lstStyle/>
          <a:p>
            <a:pPr algn="ctr"/>
            <a:r>
              <a:rPr lang="en-US" sz="1600">
                <a:latin typeface="Times New Roman" pitchFamily="18" charset="0"/>
              </a:rPr>
              <a:t>Bulge</a:t>
            </a:r>
          </a:p>
        </p:txBody>
      </p:sp>
      <p:sp>
        <p:nvSpPr>
          <p:cNvPr id="27654" name="Rectangle 6"/>
          <p:cNvSpPr>
            <a:spLocks noChangeArrowheads="1"/>
          </p:cNvSpPr>
          <p:nvPr/>
        </p:nvSpPr>
        <p:spPr bwMode="auto">
          <a:xfrm>
            <a:off x="7467600" y="3124200"/>
            <a:ext cx="1143000" cy="228600"/>
          </a:xfrm>
          <a:prstGeom prst="rect">
            <a:avLst/>
          </a:prstGeom>
          <a:solidFill>
            <a:schemeClr val="accent1"/>
          </a:solidFill>
          <a:ln w="9525">
            <a:solidFill>
              <a:schemeClr val="tx1"/>
            </a:solidFill>
            <a:miter lim="800000"/>
            <a:headEnd/>
            <a:tailEnd/>
          </a:ln>
        </p:spPr>
        <p:txBody>
          <a:bodyPr wrap="none" anchor="ctr"/>
          <a:lstStyle/>
          <a:p>
            <a:pPr algn="ctr"/>
            <a:r>
              <a:rPr lang="en-US" dirty="0">
                <a:latin typeface="Times New Roman" pitchFamily="18" charset="0"/>
              </a:rPr>
              <a:t>Extrusion</a:t>
            </a:r>
          </a:p>
        </p:txBody>
      </p:sp>
      <p:sp>
        <p:nvSpPr>
          <p:cNvPr id="27655" name="Rectangle 7"/>
          <p:cNvSpPr>
            <a:spLocks noChangeArrowheads="1"/>
          </p:cNvSpPr>
          <p:nvPr/>
        </p:nvSpPr>
        <p:spPr bwMode="auto">
          <a:xfrm>
            <a:off x="4953000" y="2743200"/>
            <a:ext cx="990600" cy="152400"/>
          </a:xfrm>
          <a:prstGeom prst="rect">
            <a:avLst/>
          </a:prstGeom>
          <a:solidFill>
            <a:schemeClr val="accent1"/>
          </a:solidFill>
          <a:ln w="9525">
            <a:solidFill>
              <a:schemeClr val="tx1"/>
            </a:solidFill>
            <a:miter lim="800000"/>
            <a:headEnd/>
            <a:tailEnd/>
          </a:ln>
        </p:spPr>
        <p:txBody>
          <a:bodyPr wrap="none" anchor="ctr"/>
          <a:lstStyle/>
          <a:p>
            <a:pPr algn="ctr"/>
            <a:r>
              <a:rPr lang="en-US" dirty="0">
                <a:latin typeface="Times New Roman" pitchFamily="18" charset="0"/>
              </a:rPr>
              <a:t>Protrusion</a:t>
            </a:r>
          </a:p>
        </p:txBody>
      </p:sp>
      <p:sp>
        <p:nvSpPr>
          <p:cNvPr id="27656" name="Rectangle 8"/>
          <p:cNvSpPr>
            <a:spLocks noChangeArrowheads="1"/>
          </p:cNvSpPr>
          <p:nvPr/>
        </p:nvSpPr>
        <p:spPr bwMode="auto">
          <a:xfrm>
            <a:off x="5410200" y="3581400"/>
            <a:ext cx="990600" cy="228600"/>
          </a:xfrm>
          <a:prstGeom prst="rect">
            <a:avLst/>
          </a:prstGeom>
          <a:solidFill>
            <a:schemeClr val="accent1"/>
          </a:solidFill>
          <a:ln w="9525">
            <a:solidFill>
              <a:schemeClr val="tx1"/>
            </a:solidFill>
            <a:miter lim="800000"/>
            <a:headEnd/>
            <a:tailEnd/>
          </a:ln>
        </p:spPr>
        <p:txBody>
          <a:bodyPr wrap="none" anchor="ctr"/>
          <a:lstStyle/>
          <a:p>
            <a:pPr algn="ctr"/>
            <a:r>
              <a:rPr lang="en-US" sz="1600" dirty="0">
                <a:latin typeface="Times New Roman" pitchFamily="18" charset="0"/>
              </a:rPr>
              <a:t>Sequestrated</a:t>
            </a:r>
          </a:p>
        </p:txBody>
      </p:sp>
      <p:sp>
        <p:nvSpPr>
          <p:cNvPr id="27657" name="Freeform 9"/>
          <p:cNvSpPr>
            <a:spLocks/>
          </p:cNvSpPr>
          <p:nvPr/>
        </p:nvSpPr>
        <p:spPr bwMode="auto">
          <a:xfrm>
            <a:off x="1338263" y="4657725"/>
            <a:ext cx="1362075" cy="1689100"/>
          </a:xfrm>
          <a:custGeom>
            <a:avLst/>
            <a:gdLst>
              <a:gd name="T0" fmla="*/ 551913466 w 858"/>
              <a:gd name="T1" fmla="*/ 1383564749 h 1064"/>
              <a:gd name="T2" fmla="*/ 415826556 w 858"/>
              <a:gd name="T3" fmla="*/ 1292840754 h 1064"/>
              <a:gd name="T4" fmla="*/ 279736570 w 858"/>
              <a:gd name="T5" fmla="*/ 1156750791 h 1064"/>
              <a:gd name="T6" fmla="*/ 529232860 w 858"/>
              <a:gd name="T7" fmla="*/ 317539641 h 1064"/>
              <a:gd name="T8" fmla="*/ 846772656 w 858"/>
              <a:gd name="T9" fmla="*/ 90725608 h 1064"/>
              <a:gd name="T10" fmla="*/ 1209675053 w 858"/>
              <a:gd name="T11" fmla="*/ 0 h 1064"/>
              <a:gd name="T12" fmla="*/ 1708666245 w 858"/>
              <a:gd name="T13" fmla="*/ 90725608 h 1064"/>
              <a:gd name="T14" fmla="*/ 1912799637 w 858"/>
              <a:gd name="T15" fmla="*/ 204131818 h 1064"/>
              <a:gd name="T16" fmla="*/ 1980843043 w 858"/>
              <a:gd name="T17" fmla="*/ 340220243 h 1064"/>
              <a:gd name="T18" fmla="*/ 2048888036 w 858"/>
              <a:gd name="T19" fmla="*/ 612397092 h 1064"/>
              <a:gd name="T20" fmla="*/ 2139613635 w 858"/>
              <a:gd name="T21" fmla="*/ 816530449 h 1064"/>
              <a:gd name="T22" fmla="*/ 1958162437 w 858"/>
              <a:gd name="T23" fmla="*/ 1247476374 h 1064"/>
              <a:gd name="T24" fmla="*/ 1685985639 w 858"/>
              <a:gd name="T25" fmla="*/ 1360884147 h 1064"/>
              <a:gd name="T26" fmla="*/ 1617940249 w 858"/>
              <a:gd name="T27" fmla="*/ 1383564749 h 1064"/>
              <a:gd name="T28" fmla="*/ 1413808445 w 858"/>
              <a:gd name="T29" fmla="*/ 1315521356 h 1064"/>
              <a:gd name="T30" fmla="*/ 1186992859 w 858"/>
              <a:gd name="T31" fmla="*/ 1270158564 h 1064"/>
              <a:gd name="T32" fmla="*/ 688003453 w 858"/>
              <a:gd name="T33" fmla="*/ 1360884147 h 1064"/>
              <a:gd name="T34" fmla="*/ 642639066 w 858"/>
              <a:gd name="T35" fmla="*/ 1428927541 h 1064"/>
              <a:gd name="T36" fmla="*/ 574595660 w 858"/>
              <a:gd name="T37" fmla="*/ 1451609731 h 1064"/>
              <a:gd name="T38" fmla="*/ 642639066 w 858"/>
              <a:gd name="T39" fmla="*/ 1406246939 h 1064"/>
              <a:gd name="T40" fmla="*/ 710684059 w 858"/>
              <a:gd name="T41" fmla="*/ 1428927541 h 1064"/>
              <a:gd name="T42" fmla="*/ 642639066 w 858"/>
              <a:gd name="T43" fmla="*/ 1451609731 h 1064"/>
              <a:gd name="T44" fmla="*/ 574595660 w 858"/>
              <a:gd name="T45" fmla="*/ 1791830271 h 1064"/>
              <a:gd name="T46" fmla="*/ 506552254 w 858"/>
              <a:gd name="T47" fmla="*/ 1837193063 h 1064"/>
              <a:gd name="T48" fmla="*/ 347781563 w 858"/>
              <a:gd name="T49" fmla="*/ 1927918647 h 1064"/>
              <a:gd name="T50" fmla="*/ 279736570 w 858"/>
              <a:gd name="T51" fmla="*/ 1973281438 h 1064"/>
              <a:gd name="T52" fmla="*/ 143648121 w 858"/>
              <a:gd name="T53" fmla="*/ 1927918647 h 1064"/>
              <a:gd name="T54" fmla="*/ 166330315 w 858"/>
              <a:gd name="T55" fmla="*/ 1859875253 h 1064"/>
              <a:gd name="T56" fmla="*/ 98286884 w 858"/>
              <a:gd name="T57" fmla="*/ 1905238044 h 1064"/>
              <a:gd name="T58" fmla="*/ 642639066 w 858"/>
              <a:gd name="T59" fmla="*/ 2064007022 h 1064"/>
              <a:gd name="T60" fmla="*/ 914817649 w 858"/>
              <a:gd name="T61" fmla="*/ 2147483647 h 1064"/>
              <a:gd name="T62" fmla="*/ 960180449 w 858"/>
              <a:gd name="T63" fmla="*/ 2147483647 h 1064"/>
              <a:gd name="T64" fmla="*/ 1028223854 w 858"/>
              <a:gd name="T65" fmla="*/ 2147483647 h 1064"/>
              <a:gd name="T66" fmla="*/ 1209675053 w 858"/>
              <a:gd name="T67" fmla="*/ 2147483647 h 1064"/>
              <a:gd name="T68" fmla="*/ 1300400652 w 858"/>
              <a:gd name="T69" fmla="*/ 2147483647 h 1064"/>
              <a:gd name="T70" fmla="*/ 1277718458 w 858"/>
              <a:gd name="T71" fmla="*/ 2147483647 h 1064"/>
              <a:gd name="T72" fmla="*/ 1436489051 w 858"/>
              <a:gd name="T73" fmla="*/ 2147483647 h 1064"/>
              <a:gd name="T74" fmla="*/ 1504534044 w 858"/>
              <a:gd name="T75" fmla="*/ 2147483647 h 1064"/>
              <a:gd name="T76" fmla="*/ 1527214650 w 858"/>
              <a:gd name="T77" fmla="*/ 2109369813 h 1064"/>
              <a:gd name="T78" fmla="*/ 1595259643 w 858"/>
              <a:gd name="T79" fmla="*/ 2086689211 h 1064"/>
              <a:gd name="T80" fmla="*/ 2147483647 w 858"/>
              <a:gd name="T81" fmla="*/ 1905238044 h 1064"/>
              <a:gd name="T82" fmla="*/ 1776711238 w 858"/>
              <a:gd name="T83" fmla="*/ 1814512461 h 1064"/>
              <a:gd name="T84" fmla="*/ 1731348439 w 858"/>
              <a:gd name="T85" fmla="*/ 1746467480 h 1064"/>
              <a:gd name="T86" fmla="*/ 1708666245 w 858"/>
              <a:gd name="T87" fmla="*/ 1451609731 h 1064"/>
              <a:gd name="T88" fmla="*/ 1504534044 w 858"/>
              <a:gd name="T89" fmla="*/ 1406246939 h 1064"/>
              <a:gd name="T90" fmla="*/ 1549896843 w 858"/>
              <a:gd name="T91" fmla="*/ 1338203545 h 1064"/>
              <a:gd name="T92" fmla="*/ 1754029045 w 858"/>
              <a:gd name="T93" fmla="*/ 1360884147 h 1064"/>
              <a:gd name="T94" fmla="*/ 1663303049 w 858"/>
              <a:gd name="T95" fmla="*/ 1474290333 h 1064"/>
              <a:gd name="T96" fmla="*/ 1481851850 w 858"/>
              <a:gd name="T97" fmla="*/ 1769149669 h 1064"/>
              <a:gd name="T98" fmla="*/ 1232355659 w 858"/>
              <a:gd name="T99" fmla="*/ 2086689211 h 1064"/>
              <a:gd name="T100" fmla="*/ 914817649 w 858"/>
              <a:gd name="T101" fmla="*/ 1995963628 h 1064"/>
              <a:gd name="T102" fmla="*/ 824091851 w 858"/>
              <a:gd name="T103" fmla="*/ 1791830271 h 1064"/>
              <a:gd name="T104" fmla="*/ 710684059 w 858"/>
              <a:gd name="T105" fmla="*/ 1406246939 h 1064"/>
              <a:gd name="T106" fmla="*/ 824091851 w 858"/>
              <a:gd name="T107" fmla="*/ 1428927541 h 10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8"/>
              <a:gd name="T163" fmla="*/ 0 h 1064"/>
              <a:gd name="T164" fmla="*/ 858 w 858"/>
              <a:gd name="T165" fmla="*/ 1064 h 10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8" h="1064">
                <a:moveTo>
                  <a:pt x="219" y="549"/>
                </a:moveTo>
                <a:cubicBezTo>
                  <a:pt x="201" y="537"/>
                  <a:pt x="180" y="528"/>
                  <a:pt x="165" y="513"/>
                </a:cubicBezTo>
                <a:cubicBezTo>
                  <a:pt x="147" y="495"/>
                  <a:pt x="111" y="459"/>
                  <a:pt x="111" y="459"/>
                </a:cubicBezTo>
                <a:cubicBezTo>
                  <a:pt x="86" y="335"/>
                  <a:pt x="65" y="174"/>
                  <a:pt x="210" y="126"/>
                </a:cubicBezTo>
                <a:cubicBezTo>
                  <a:pt x="251" y="93"/>
                  <a:pt x="293" y="65"/>
                  <a:pt x="336" y="36"/>
                </a:cubicBezTo>
                <a:cubicBezTo>
                  <a:pt x="375" y="10"/>
                  <a:pt x="436" y="15"/>
                  <a:pt x="480" y="0"/>
                </a:cubicBezTo>
                <a:cubicBezTo>
                  <a:pt x="563" y="6"/>
                  <a:pt x="605" y="12"/>
                  <a:pt x="678" y="36"/>
                </a:cubicBezTo>
                <a:cubicBezTo>
                  <a:pt x="707" y="46"/>
                  <a:pt x="759" y="81"/>
                  <a:pt x="759" y="81"/>
                </a:cubicBezTo>
                <a:cubicBezTo>
                  <a:pt x="782" y="149"/>
                  <a:pt x="751" y="65"/>
                  <a:pt x="786" y="135"/>
                </a:cubicBezTo>
                <a:cubicBezTo>
                  <a:pt x="802" y="168"/>
                  <a:pt x="804" y="208"/>
                  <a:pt x="813" y="243"/>
                </a:cubicBezTo>
                <a:cubicBezTo>
                  <a:pt x="821" y="273"/>
                  <a:pt x="839" y="295"/>
                  <a:pt x="849" y="324"/>
                </a:cubicBezTo>
                <a:cubicBezTo>
                  <a:pt x="838" y="431"/>
                  <a:pt x="850" y="422"/>
                  <a:pt x="777" y="495"/>
                </a:cubicBezTo>
                <a:cubicBezTo>
                  <a:pt x="766" y="506"/>
                  <a:pt x="678" y="537"/>
                  <a:pt x="669" y="540"/>
                </a:cubicBezTo>
                <a:cubicBezTo>
                  <a:pt x="660" y="543"/>
                  <a:pt x="642" y="549"/>
                  <a:pt x="642" y="549"/>
                </a:cubicBezTo>
                <a:cubicBezTo>
                  <a:pt x="615" y="540"/>
                  <a:pt x="588" y="531"/>
                  <a:pt x="561" y="522"/>
                </a:cubicBezTo>
                <a:cubicBezTo>
                  <a:pt x="532" y="512"/>
                  <a:pt x="471" y="504"/>
                  <a:pt x="471" y="504"/>
                </a:cubicBezTo>
                <a:cubicBezTo>
                  <a:pt x="407" y="510"/>
                  <a:pt x="327" y="504"/>
                  <a:pt x="273" y="540"/>
                </a:cubicBezTo>
                <a:cubicBezTo>
                  <a:pt x="267" y="549"/>
                  <a:pt x="263" y="560"/>
                  <a:pt x="255" y="567"/>
                </a:cubicBezTo>
                <a:cubicBezTo>
                  <a:pt x="248" y="573"/>
                  <a:pt x="228" y="585"/>
                  <a:pt x="228" y="576"/>
                </a:cubicBezTo>
                <a:cubicBezTo>
                  <a:pt x="228" y="565"/>
                  <a:pt x="246" y="564"/>
                  <a:pt x="255" y="558"/>
                </a:cubicBezTo>
                <a:cubicBezTo>
                  <a:pt x="264" y="561"/>
                  <a:pt x="282" y="558"/>
                  <a:pt x="282" y="567"/>
                </a:cubicBezTo>
                <a:cubicBezTo>
                  <a:pt x="282" y="576"/>
                  <a:pt x="262" y="569"/>
                  <a:pt x="255" y="576"/>
                </a:cubicBezTo>
                <a:cubicBezTo>
                  <a:pt x="229" y="602"/>
                  <a:pt x="238" y="686"/>
                  <a:pt x="228" y="711"/>
                </a:cubicBezTo>
                <a:cubicBezTo>
                  <a:pt x="224" y="721"/>
                  <a:pt x="210" y="723"/>
                  <a:pt x="201" y="729"/>
                </a:cubicBezTo>
                <a:cubicBezTo>
                  <a:pt x="141" y="709"/>
                  <a:pt x="163" y="734"/>
                  <a:pt x="138" y="765"/>
                </a:cubicBezTo>
                <a:cubicBezTo>
                  <a:pt x="131" y="773"/>
                  <a:pt x="120" y="777"/>
                  <a:pt x="111" y="783"/>
                </a:cubicBezTo>
                <a:cubicBezTo>
                  <a:pt x="93" y="777"/>
                  <a:pt x="51" y="783"/>
                  <a:pt x="57" y="765"/>
                </a:cubicBezTo>
                <a:cubicBezTo>
                  <a:pt x="60" y="756"/>
                  <a:pt x="74" y="742"/>
                  <a:pt x="66" y="738"/>
                </a:cubicBezTo>
                <a:cubicBezTo>
                  <a:pt x="56" y="733"/>
                  <a:pt x="48" y="750"/>
                  <a:pt x="39" y="756"/>
                </a:cubicBezTo>
                <a:cubicBezTo>
                  <a:pt x="0" y="872"/>
                  <a:pt x="158" y="815"/>
                  <a:pt x="255" y="819"/>
                </a:cubicBezTo>
                <a:cubicBezTo>
                  <a:pt x="297" y="833"/>
                  <a:pt x="328" y="840"/>
                  <a:pt x="363" y="864"/>
                </a:cubicBezTo>
                <a:cubicBezTo>
                  <a:pt x="369" y="873"/>
                  <a:pt x="373" y="883"/>
                  <a:pt x="381" y="891"/>
                </a:cubicBezTo>
                <a:cubicBezTo>
                  <a:pt x="389" y="899"/>
                  <a:pt x="401" y="901"/>
                  <a:pt x="408" y="909"/>
                </a:cubicBezTo>
                <a:cubicBezTo>
                  <a:pt x="444" y="954"/>
                  <a:pt x="409" y="1038"/>
                  <a:pt x="480" y="1062"/>
                </a:cubicBezTo>
                <a:cubicBezTo>
                  <a:pt x="492" y="1059"/>
                  <a:pt x="510" y="1064"/>
                  <a:pt x="516" y="1053"/>
                </a:cubicBezTo>
                <a:cubicBezTo>
                  <a:pt x="523" y="1039"/>
                  <a:pt x="507" y="1023"/>
                  <a:pt x="507" y="1008"/>
                </a:cubicBezTo>
                <a:cubicBezTo>
                  <a:pt x="507" y="958"/>
                  <a:pt x="522" y="907"/>
                  <a:pt x="570" y="891"/>
                </a:cubicBezTo>
                <a:cubicBezTo>
                  <a:pt x="579" y="882"/>
                  <a:pt x="590" y="875"/>
                  <a:pt x="597" y="864"/>
                </a:cubicBezTo>
                <a:cubicBezTo>
                  <a:pt x="602" y="856"/>
                  <a:pt x="599" y="844"/>
                  <a:pt x="606" y="837"/>
                </a:cubicBezTo>
                <a:cubicBezTo>
                  <a:pt x="613" y="830"/>
                  <a:pt x="625" y="832"/>
                  <a:pt x="633" y="828"/>
                </a:cubicBezTo>
                <a:cubicBezTo>
                  <a:pt x="705" y="792"/>
                  <a:pt x="778" y="772"/>
                  <a:pt x="858" y="756"/>
                </a:cubicBezTo>
                <a:cubicBezTo>
                  <a:pt x="779" y="730"/>
                  <a:pt x="824" y="731"/>
                  <a:pt x="705" y="720"/>
                </a:cubicBezTo>
                <a:cubicBezTo>
                  <a:pt x="699" y="711"/>
                  <a:pt x="689" y="704"/>
                  <a:pt x="687" y="693"/>
                </a:cubicBezTo>
                <a:cubicBezTo>
                  <a:pt x="680" y="655"/>
                  <a:pt x="695" y="611"/>
                  <a:pt x="678" y="576"/>
                </a:cubicBezTo>
                <a:cubicBezTo>
                  <a:pt x="666" y="551"/>
                  <a:pt x="623" y="567"/>
                  <a:pt x="597" y="558"/>
                </a:cubicBezTo>
                <a:cubicBezTo>
                  <a:pt x="603" y="549"/>
                  <a:pt x="604" y="533"/>
                  <a:pt x="615" y="531"/>
                </a:cubicBezTo>
                <a:cubicBezTo>
                  <a:pt x="642" y="526"/>
                  <a:pt x="673" y="526"/>
                  <a:pt x="696" y="540"/>
                </a:cubicBezTo>
                <a:cubicBezTo>
                  <a:pt x="737" y="566"/>
                  <a:pt x="673" y="581"/>
                  <a:pt x="660" y="585"/>
                </a:cubicBezTo>
                <a:cubicBezTo>
                  <a:pt x="555" y="550"/>
                  <a:pt x="610" y="617"/>
                  <a:pt x="588" y="702"/>
                </a:cubicBezTo>
                <a:cubicBezTo>
                  <a:pt x="578" y="739"/>
                  <a:pt x="519" y="808"/>
                  <a:pt x="489" y="828"/>
                </a:cubicBezTo>
                <a:cubicBezTo>
                  <a:pt x="431" y="821"/>
                  <a:pt x="408" y="822"/>
                  <a:pt x="363" y="792"/>
                </a:cubicBezTo>
                <a:cubicBezTo>
                  <a:pt x="353" y="763"/>
                  <a:pt x="337" y="740"/>
                  <a:pt x="327" y="711"/>
                </a:cubicBezTo>
                <a:cubicBezTo>
                  <a:pt x="337" y="629"/>
                  <a:pt x="374" y="589"/>
                  <a:pt x="282" y="558"/>
                </a:cubicBezTo>
                <a:cubicBezTo>
                  <a:pt x="357" y="508"/>
                  <a:pt x="254" y="567"/>
                  <a:pt x="327" y="567"/>
                </a:cubicBezTo>
              </a:path>
            </a:pathLst>
          </a:custGeom>
          <a:noFill/>
          <a:ln w="9525">
            <a:solidFill>
              <a:schemeClr val="tx1"/>
            </a:solidFill>
            <a:round/>
            <a:headEnd/>
            <a:tailEnd/>
          </a:ln>
        </p:spPr>
        <p:txBody>
          <a:bodyPr/>
          <a:lstStyle/>
          <a:p>
            <a:endParaRPr lang="en-NZ"/>
          </a:p>
        </p:txBody>
      </p:sp>
      <p:sp>
        <p:nvSpPr>
          <p:cNvPr id="27658" name="Line 10"/>
          <p:cNvSpPr>
            <a:spLocks noChangeShapeType="1"/>
          </p:cNvSpPr>
          <p:nvPr/>
        </p:nvSpPr>
        <p:spPr bwMode="auto">
          <a:xfrm>
            <a:off x="1981200" y="5486400"/>
            <a:ext cx="0" cy="609600"/>
          </a:xfrm>
          <a:prstGeom prst="line">
            <a:avLst/>
          </a:prstGeom>
          <a:noFill/>
          <a:ln w="9525">
            <a:solidFill>
              <a:schemeClr val="tx1"/>
            </a:solidFill>
            <a:round/>
            <a:headEnd/>
            <a:tailEnd/>
          </a:ln>
        </p:spPr>
        <p:txBody>
          <a:bodyPr/>
          <a:lstStyle/>
          <a:p>
            <a:endParaRPr lang="en-NZ"/>
          </a:p>
        </p:txBody>
      </p:sp>
      <p:sp>
        <p:nvSpPr>
          <p:cNvPr id="27659" name="Line 11"/>
          <p:cNvSpPr>
            <a:spLocks noChangeShapeType="1"/>
          </p:cNvSpPr>
          <p:nvPr/>
        </p:nvSpPr>
        <p:spPr bwMode="auto">
          <a:xfrm>
            <a:off x="2133600" y="5486400"/>
            <a:ext cx="0" cy="685800"/>
          </a:xfrm>
          <a:prstGeom prst="line">
            <a:avLst/>
          </a:prstGeom>
          <a:noFill/>
          <a:ln w="9525">
            <a:solidFill>
              <a:schemeClr val="tx1"/>
            </a:solidFill>
            <a:round/>
            <a:headEnd/>
            <a:tailEnd/>
          </a:ln>
        </p:spPr>
        <p:txBody>
          <a:bodyPr/>
          <a:lstStyle/>
          <a:p>
            <a:endParaRPr lang="en-NZ"/>
          </a:p>
        </p:txBody>
      </p:sp>
      <p:cxnSp>
        <p:nvCxnSpPr>
          <p:cNvPr id="27660" name="AutoShape 12"/>
          <p:cNvCxnSpPr>
            <a:cxnSpLocks noChangeShapeType="1"/>
            <a:endCxn id="27657" idx="37"/>
          </p:cNvCxnSpPr>
          <p:nvPr/>
        </p:nvCxnSpPr>
        <p:spPr bwMode="auto">
          <a:xfrm>
            <a:off x="2286000" y="5486400"/>
            <a:ext cx="0" cy="542925"/>
          </a:xfrm>
          <a:prstGeom prst="straightConnector1">
            <a:avLst/>
          </a:prstGeom>
          <a:noFill/>
          <a:ln w="9525">
            <a:solidFill>
              <a:schemeClr val="tx1"/>
            </a:solidFill>
            <a:round/>
            <a:headEnd/>
            <a:tailEnd/>
          </a:ln>
        </p:spPr>
      </p:cxnSp>
      <p:sp>
        <p:nvSpPr>
          <p:cNvPr id="27661" name="Line 13"/>
          <p:cNvSpPr>
            <a:spLocks noChangeShapeType="1"/>
          </p:cNvSpPr>
          <p:nvPr/>
        </p:nvSpPr>
        <p:spPr bwMode="auto">
          <a:xfrm flipV="1">
            <a:off x="2438400" y="5029200"/>
            <a:ext cx="0" cy="914400"/>
          </a:xfrm>
          <a:prstGeom prst="line">
            <a:avLst/>
          </a:prstGeom>
          <a:noFill/>
          <a:ln w="9525">
            <a:solidFill>
              <a:schemeClr val="tx1"/>
            </a:solidFill>
            <a:round/>
            <a:headEnd/>
            <a:tailEnd/>
          </a:ln>
        </p:spPr>
        <p:txBody>
          <a:bodyPr/>
          <a:lstStyle/>
          <a:p>
            <a:endParaRPr lang="en-NZ"/>
          </a:p>
        </p:txBody>
      </p:sp>
      <p:sp>
        <p:nvSpPr>
          <p:cNvPr id="27662" name="Rectangle 14"/>
          <p:cNvSpPr>
            <a:spLocks noChangeArrowheads="1"/>
          </p:cNvSpPr>
          <p:nvPr/>
        </p:nvSpPr>
        <p:spPr bwMode="auto">
          <a:xfrm>
            <a:off x="2438400" y="5486400"/>
            <a:ext cx="228600" cy="381000"/>
          </a:xfrm>
          <a:prstGeom prst="rect">
            <a:avLst/>
          </a:prstGeom>
          <a:solidFill>
            <a:schemeClr val="accent1"/>
          </a:solidFill>
          <a:ln w="9525">
            <a:solidFill>
              <a:schemeClr val="tx1"/>
            </a:solidFill>
            <a:miter lim="800000"/>
            <a:headEnd/>
            <a:tailEnd/>
          </a:ln>
        </p:spPr>
        <p:txBody>
          <a:bodyPr wrap="none" anchor="ctr"/>
          <a:lstStyle/>
          <a:p>
            <a:endParaRPr lang="en-NZ"/>
          </a:p>
        </p:txBody>
      </p:sp>
      <p:sp>
        <p:nvSpPr>
          <p:cNvPr id="27663" name="Rectangle 15"/>
          <p:cNvSpPr>
            <a:spLocks noChangeArrowheads="1"/>
          </p:cNvSpPr>
          <p:nvPr/>
        </p:nvSpPr>
        <p:spPr bwMode="auto">
          <a:xfrm>
            <a:off x="2286000" y="5486400"/>
            <a:ext cx="152400" cy="381000"/>
          </a:xfrm>
          <a:prstGeom prst="rect">
            <a:avLst/>
          </a:prstGeom>
          <a:solidFill>
            <a:schemeClr val="tx2"/>
          </a:solidFill>
          <a:ln w="9525">
            <a:solidFill>
              <a:schemeClr val="tx1"/>
            </a:solidFill>
            <a:miter lim="800000"/>
            <a:headEnd/>
            <a:tailEnd/>
          </a:ln>
        </p:spPr>
        <p:txBody>
          <a:bodyPr wrap="none" anchor="ctr"/>
          <a:lstStyle/>
          <a:p>
            <a:endParaRPr lang="en-NZ"/>
          </a:p>
        </p:txBody>
      </p:sp>
      <p:sp>
        <p:nvSpPr>
          <p:cNvPr id="27664" name="Rectangle 16"/>
          <p:cNvSpPr>
            <a:spLocks noChangeArrowheads="1"/>
          </p:cNvSpPr>
          <p:nvPr/>
        </p:nvSpPr>
        <p:spPr bwMode="auto">
          <a:xfrm>
            <a:off x="2133600" y="5486400"/>
            <a:ext cx="152400" cy="609600"/>
          </a:xfrm>
          <a:prstGeom prst="rect">
            <a:avLst/>
          </a:prstGeom>
          <a:solidFill>
            <a:srgbClr val="99CCFF"/>
          </a:solidFill>
          <a:ln w="9525">
            <a:solidFill>
              <a:schemeClr val="tx1"/>
            </a:solidFill>
            <a:miter lim="800000"/>
            <a:headEnd/>
            <a:tailEnd/>
          </a:ln>
        </p:spPr>
        <p:txBody>
          <a:bodyPr wrap="none" anchor="ctr"/>
          <a:lstStyle/>
          <a:p>
            <a:endParaRPr lang="en-NZ"/>
          </a:p>
        </p:txBody>
      </p:sp>
      <p:sp>
        <p:nvSpPr>
          <p:cNvPr id="27665" name="Rectangle 17"/>
          <p:cNvSpPr>
            <a:spLocks noChangeArrowheads="1"/>
          </p:cNvSpPr>
          <p:nvPr/>
        </p:nvSpPr>
        <p:spPr bwMode="auto">
          <a:xfrm>
            <a:off x="1981200" y="5486400"/>
            <a:ext cx="152400" cy="533400"/>
          </a:xfrm>
          <a:prstGeom prst="rect">
            <a:avLst/>
          </a:prstGeom>
          <a:solidFill>
            <a:schemeClr val="folHlink"/>
          </a:solidFill>
          <a:ln w="9525">
            <a:solidFill>
              <a:schemeClr val="tx1"/>
            </a:solidFill>
            <a:miter lim="800000"/>
            <a:headEnd/>
            <a:tailEnd/>
          </a:ln>
        </p:spPr>
        <p:txBody>
          <a:bodyPr wrap="none" anchor="ctr"/>
          <a:lstStyle/>
          <a:p>
            <a:endParaRPr lang="en-NZ"/>
          </a:p>
        </p:txBody>
      </p:sp>
      <p:sp>
        <p:nvSpPr>
          <p:cNvPr id="27666" name="Text Box 18"/>
          <p:cNvSpPr txBox="1">
            <a:spLocks noChangeArrowheads="1"/>
          </p:cNvSpPr>
          <p:nvPr/>
        </p:nvSpPr>
        <p:spPr bwMode="auto">
          <a:xfrm>
            <a:off x="3124200" y="4724400"/>
            <a:ext cx="1905000" cy="1262063"/>
          </a:xfrm>
          <a:prstGeom prst="rect">
            <a:avLst/>
          </a:prstGeom>
          <a:noFill/>
          <a:ln w="9525">
            <a:noFill/>
            <a:miter lim="800000"/>
            <a:headEnd/>
            <a:tailEnd/>
          </a:ln>
        </p:spPr>
        <p:txBody>
          <a:bodyPr>
            <a:spAutoFit/>
          </a:bodyPr>
          <a:lstStyle/>
          <a:p>
            <a:pPr marL="457200" indent="-457200">
              <a:spcBef>
                <a:spcPct val="50000"/>
              </a:spcBef>
              <a:buFontTx/>
              <a:buAutoNum type="arabicPeriod"/>
            </a:pPr>
            <a:r>
              <a:rPr lang="en-US" sz="1400"/>
              <a:t>Central</a:t>
            </a:r>
          </a:p>
          <a:p>
            <a:pPr marL="457200" indent="-457200">
              <a:spcBef>
                <a:spcPct val="50000"/>
              </a:spcBef>
              <a:buFontTx/>
              <a:buAutoNum type="arabicPeriod"/>
            </a:pPr>
            <a:r>
              <a:rPr lang="en-US" sz="1400"/>
              <a:t>Postero-central</a:t>
            </a:r>
          </a:p>
          <a:p>
            <a:pPr marL="457200" indent="-457200">
              <a:spcBef>
                <a:spcPct val="50000"/>
              </a:spcBef>
              <a:buFontTx/>
              <a:buAutoNum type="arabicPeriod"/>
            </a:pPr>
            <a:r>
              <a:rPr lang="en-US" sz="1400"/>
              <a:t>Foraminal</a:t>
            </a:r>
          </a:p>
          <a:p>
            <a:pPr marL="457200" indent="-457200">
              <a:spcBef>
                <a:spcPct val="50000"/>
              </a:spcBef>
              <a:buFontTx/>
              <a:buAutoNum type="arabicPeriod"/>
            </a:pPr>
            <a:r>
              <a:rPr lang="en-US" sz="1400"/>
              <a:t>Extraforaminal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Types of disc lesions</a:t>
            </a:r>
            <a:endParaRPr lang="en-NZ" dirty="0"/>
          </a:p>
        </p:txBody>
      </p:sp>
      <p:sp>
        <p:nvSpPr>
          <p:cNvPr id="3" name="Text Placeholder 2"/>
          <p:cNvSpPr>
            <a:spLocks noGrp="1"/>
          </p:cNvSpPr>
          <p:nvPr>
            <p:ph type="body" sz="half" idx="1"/>
          </p:nvPr>
        </p:nvSpPr>
        <p:spPr/>
        <p:txBody>
          <a:bodyPr/>
          <a:lstStyle/>
          <a:p>
            <a:endParaRPr lang="en-NZ" dirty="0"/>
          </a:p>
        </p:txBody>
      </p:sp>
      <p:sp>
        <p:nvSpPr>
          <p:cNvPr id="4" name="Content Placeholder 3"/>
          <p:cNvSpPr>
            <a:spLocks noGrp="1"/>
          </p:cNvSpPr>
          <p:nvPr>
            <p:ph sz="quarter" idx="2"/>
          </p:nvPr>
        </p:nvSpPr>
        <p:spPr/>
        <p:txBody>
          <a:bodyPr>
            <a:noAutofit/>
          </a:bodyPr>
          <a:lstStyle/>
          <a:p>
            <a:r>
              <a:rPr lang="en-NZ" sz="1600" dirty="0" smtClean="0"/>
              <a:t>L5/S1 		disc extrusion </a:t>
            </a:r>
          </a:p>
          <a:p>
            <a:endParaRPr lang="en-NZ" sz="1600" dirty="0" smtClean="0"/>
          </a:p>
          <a:p>
            <a:r>
              <a:rPr lang="en-NZ" sz="1600" dirty="0" smtClean="0"/>
              <a:t>L4/5 		disc protrusion </a:t>
            </a:r>
          </a:p>
          <a:p>
            <a:endParaRPr lang="en-NZ" sz="1600" dirty="0" smtClean="0"/>
          </a:p>
          <a:p>
            <a:r>
              <a:rPr lang="en-NZ" sz="1600" dirty="0" smtClean="0"/>
              <a:t>L3/4 		Normal </a:t>
            </a:r>
          </a:p>
          <a:p>
            <a:endParaRPr lang="en-NZ" sz="1600" dirty="0" smtClean="0"/>
          </a:p>
          <a:p>
            <a:r>
              <a:rPr lang="en-NZ" sz="1600" dirty="0" smtClean="0"/>
              <a:t>L4/5 &amp; L5/S1	 "black“ desiccation</a:t>
            </a:r>
            <a:endParaRPr lang="en-NZ" sz="1600" dirty="0"/>
          </a:p>
        </p:txBody>
      </p:sp>
      <p:pic>
        <p:nvPicPr>
          <p:cNvPr id="1026" name="Picture 2" descr="C:\Users\sriram\Desktop\Disc H.jpg"/>
          <p:cNvPicPr>
            <a:picLocks noChangeAspect="1" noChangeArrowheads="1"/>
          </p:cNvPicPr>
          <p:nvPr/>
        </p:nvPicPr>
        <p:blipFill>
          <a:blip r:embed="rId2"/>
          <a:srcRect/>
          <a:stretch>
            <a:fillRect/>
          </a:stretch>
        </p:blipFill>
        <p:spPr bwMode="auto">
          <a:xfrm>
            <a:off x="457200" y="1676400"/>
            <a:ext cx="3743325" cy="45624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Treatment for disc herniation</a:t>
            </a:r>
            <a:endParaRPr lang="en-NZ" dirty="0"/>
          </a:p>
        </p:txBody>
      </p:sp>
      <p:sp>
        <p:nvSpPr>
          <p:cNvPr id="3" name="Content Placeholder 2"/>
          <p:cNvSpPr>
            <a:spLocks noGrp="1"/>
          </p:cNvSpPr>
          <p:nvPr>
            <p:ph idx="1"/>
          </p:nvPr>
        </p:nvSpPr>
        <p:spPr/>
        <p:txBody>
          <a:bodyPr>
            <a:normAutofit/>
          </a:bodyPr>
          <a:lstStyle/>
          <a:p>
            <a:r>
              <a:rPr lang="en-NZ" sz="1800" dirty="0" smtClean="0"/>
              <a:t>Likely to have significant spontaneous recovery. </a:t>
            </a:r>
          </a:p>
          <a:p>
            <a:endParaRPr lang="en-NZ" sz="1800" dirty="0"/>
          </a:p>
          <a:p>
            <a:r>
              <a:rPr lang="en-NZ" sz="1800" dirty="0" smtClean="0"/>
              <a:t>Reliable outcome studies </a:t>
            </a:r>
            <a:br>
              <a:rPr lang="en-NZ" sz="1800" dirty="0" smtClean="0"/>
            </a:br>
            <a:r>
              <a:rPr lang="en-NZ" sz="1800" dirty="0" smtClean="0"/>
              <a:t>Medical versus surgical treatment ;  are not available. </a:t>
            </a:r>
          </a:p>
          <a:p>
            <a:endParaRPr lang="en-NZ" sz="1800" dirty="0"/>
          </a:p>
          <a:p>
            <a:r>
              <a:rPr lang="en-NZ" sz="1800" dirty="0" smtClean="0"/>
              <a:t>The risk is clearly greater in this </a:t>
            </a:r>
            <a:r>
              <a:rPr lang="en-NZ" sz="1800" dirty="0" smtClean="0">
                <a:solidFill>
                  <a:srgbClr val="FF0000"/>
                </a:solidFill>
              </a:rPr>
              <a:t>group for progression of the neurologic deficits</a:t>
            </a:r>
            <a:r>
              <a:rPr lang="en-NZ" sz="1800" dirty="0" smtClean="0"/>
              <a:t> and residual neurologic impairment if spinal nerve root compression persists.</a:t>
            </a:r>
          </a:p>
          <a:p>
            <a:endParaRPr lang="en-NZ" sz="1800" dirty="0" smtClean="0"/>
          </a:p>
          <a:p>
            <a:r>
              <a:rPr lang="en-NZ" sz="1800" dirty="0" err="1" smtClean="0"/>
              <a:t>Cauda</a:t>
            </a:r>
            <a:r>
              <a:rPr lang="en-NZ" sz="1800" dirty="0" smtClean="0"/>
              <a:t> </a:t>
            </a:r>
            <a:r>
              <a:rPr lang="en-NZ" sz="1800" dirty="0" err="1" smtClean="0"/>
              <a:t>equina</a:t>
            </a:r>
            <a:r>
              <a:rPr lang="en-NZ" sz="1800" dirty="0" smtClean="0"/>
              <a:t> compression.</a:t>
            </a:r>
          </a:p>
          <a:p>
            <a:endParaRPr lang="en-NZ" sz="1800" dirty="0" smtClean="0"/>
          </a:p>
          <a:p>
            <a:r>
              <a:rPr lang="en-NZ" sz="1800" dirty="0" smtClean="0"/>
              <a:t>Prolonged inactivity is not beneficial, and mobilization should be encouraged as soon as symptoms stabilize. </a:t>
            </a:r>
          </a:p>
          <a:p>
            <a:endParaRPr lang="en-NZ" sz="1800" dirty="0"/>
          </a:p>
          <a:p>
            <a:endParaRPr lang="en-NZ"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smtClean="0"/>
              <a:t>Chronic Nonspecific Back Pain</a:t>
            </a:r>
            <a:br>
              <a:rPr lang="en-NZ" b="1" dirty="0" smtClean="0"/>
            </a:br>
            <a:endParaRPr lang="en-NZ" dirty="0"/>
          </a:p>
        </p:txBody>
      </p:sp>
      <p:sp>
        <p:nvSpPr>
          <p:cNvPr id="3" name="Content Placeholder 2"/>
          <p:cNvSpPr>
            <a:spLocks noGrp="1"/>
          </p:cNvSpPr>
          <p:nvPr>
            <p:ph idx="1"/>
          </p:nvPr>
        </p:nvSpPr>
        <p:spPr/>
        <p:txBody>
          <a:bodyPr>
            <a:normAutofit fontScale="62500" lnSpcReduction="20000"/>
          </a:bodyPr>
          <a:lstStyle/>
          <a:p>
            <a:endParaRPr lang="en-NZ" dirty="0" smtClean="0"/>
          </a:p>
          <a:p>
            <a:r>
              <a:rPr lang="en-NZ" b="1" dirty="0" smtClean="0"/>
              <a:t>P</a:t>
            </a:r>
            <a:r>
              <a:rPr lang="en-NZ" dirty="0" smtClean="0"/>
              <a:t>hysical therapy. By 3 to 4 weeks after onset of symptoms</a:t>
            </a:r>
          </a:p>
          <a:p>
            <a:r>
              <a:rPr lang="en-NZ" dirty="0" smtClean="0"/>
              <a:t>,</a:t>
            </a:r>
          </a:p>
          <a:p>
            <a:r>
              <a:rPr lang="en-NZ" dirty="0" smtClean="0"/>
              <a:t>An aggressive program of mobilization, postural improvement, and increased endurance. </a:t>
            </a:r>
          </a:p>
          <a:p>
            <a:r>
              <a:rPr lang="en-NZ" dirty="0" smtClean="0"/>
              <a:t>Yoga techniques provide useful stretching </a:t>
            </a:r>
            <a:r>
              <a:rPr lang="en-NZ" dirty="0" err="1" smtClean="0"/>
              <a:t>maneuvers</a:t>
            </a:r>
            <a:r>
              <a:rPr lang="en-NZ" dirty="0" smtClean="0"/>
              <a:t> </a:t>
            </a:r>
          </a:p>
          <a:p>
            <a:endParaRPr lang="en-NZ" dirty="0" smtClean="0"/>
          </a:p>
          <a:p>
            <a:r>
              <a:rPr lang="en-NZ" dirty="0" smtClean="0"/>
              <a:t>In the treatment of </a:t>
            </a:r>
            <a:r>
              <a:rPr lang="en-NZ" dirty="0" err="1" smtClean="0"/>
              <a:t>subacute</a:t>
            </a:r>
            <a:r>
              <a:rPr lang="en-NZ" dirty="0" smtClean="0"/>
              <a:t> and chronic spine pain, osteopathic physicians and chiropractors provide spinal manipulation techniques,</a:t>
            </a:r>
          </a:p>
          <a:p>
            <a:endParaRPr lang="en-NZ" dirty="0"/>
          </a:p>
          <a:p>
            <a:r>
              <a:rPr lang="en-NZ" dirty="0" smtClean="0"/>
              <a:t>At 12 weeks, there was no significant difference in the degree of improvement between the </a:t>
            </a:r>
            <a:r>
              <a:rPr lang="en-NZ" dirty="0" err="1" smtClean="0"/>
              <a:t>Physio</a:t>
            </a:r>
            <a:r>
              <a:rPr lang="en-NZ" dirty="0" smtClean="0"/>
              <a:t> and chiropractor. </a:t>
            </a:r>
            <a:r>
              <a:rPr lang="en-NZ" dirty="0" smtClean="0">
                <a:solidFill>
                  <a:srgbClr val="FF0000"/>
                </a:solidFill>
              </a:rPr>
              <a:t> More than 90% of the patients in both groups were satisfied with their care.</a:t>
            </a:r>
          </a:p>
          <a:p>
            <a:endParaRPr lang="en-NZ" dirty="0" smtClean="0"/>
          </a:p>
          <a:p>
            <a:r>
              <a:rPr lang="en-NZ" dirty="0" err="1" smtClean="0"/>
              <a:t>Transcutaneous</a:t>
            </a:r>
            <a:r>
              <a:rPr lang="en-NZ" dirty="0" smtClean="0"/>
              <a:t> electrical nerve stimulation:   varying results. </a:t>
            </a:r>
          </a:p>
          <a:p>
            <a:endParaRPr lang="en-NZ" dirty="0"/>
          </a:p>
          <a:p>
            <a:r>
              <a:rPr lang="en-NZ" dirty="0" smtClean="0"/>
              <a:t>Corticosteroid injections in facet joints and epidural locations:  The value of therapeutic corticosteroid injection in the setting of chronic nonspecific back pain without established radiculopathy has not been proved.</a:t>
            </a:r>
          </a:p>
          <a:p>
            <a:endParaRPr lang="en-N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b="1" dirty="0" smtClean="0">
                <a:solidFill>
                  <a:srgbClr val="FF0000"/>
                </a:solidFill>
              </a:rPr>
              <a:t>Prevalence</a:t>
            </a:r>
            <a:endParaRPr lang="en-NZ" dirty="0">
              <a:solidFill>
                <a:srgbClr val="FF0000"/>
              </a:solidFill>
            </a:endParaRPr>
          </a:p>
        </p:txBody>
      </p:sp>
      <p:sp>
        <p:nvSpPr>
          <p:cNvPr id="3" name="Content Placeholder 2"/>
          <p:cNvSpPr>
            <a:spLocks noGrp="1"/>
          </p:cNvSpPr>
          <p:nvPr>
            <p:ph idx="1"/>
          </p:nvPr>
        </p:nvSpPr>
        <p:spPr/>
        <p:txBody>
          <a:bodyPr>
            <a:normAutofit/>
          </a:bodyPr>
          <a:lstStyle/>
          <a:p>
            <a:r>
              <a:rPr lang="en-NZ" sz="2000" dirty="0" smtClean="0"/>
              <a:t>Low back ache [LBA]	II to upper respiratory illness as a cause for visiting </a:t>
            </a:r>
            <a:br>
              <a:rPr lang="en-NZ" sz="2000" dirty="0" smtClean="0"/>
            </a:br>
            <a:r>
              <a:rPr lang="en-NZ" sz="2000" dirty="0" smtClean="0"/>
              <a:t> 			a GP</a:t>
            </a:r>
          </a:p>
          <a:p>
            <a:endParaRPr lang="en-NZ" sz="2000" baseline="30000" dirty="0" smtClean="0"/>
          </a:p>
          <a:p>
            <a:endParaRPr lang="en-NZ" sz="2000" baseline="30000" dirty="0">
              <a:hlinkClick r:id="rId2"/>
            </a:endParaRPr>
          </a:p>
          <a:p>
            <a:r>
              <a:rPr lang="en-NZ" sz="2000" dirty="0" smtClean="0"/>
              <a:t>70%  			Have low back symptoms</a:t>
            </a:r>
          </a:p>
          <a:p>
            <a:endParaRPr lang="en-NZ" sz="2000" dirty="0"/>
          </a:p>
          <a:p>
            <a:r>
              <a:rPr lang="en-NZ" sz="2000" dirty="0" smtClean="0"/>
              <a:t>75%  			Acute LBA  are back to work within 1 month</a:t>
            </a:r>
          </a:p>
          <a:p>
            <a:endParaRPr lang="en-NZ" sz="2000" dirty="0"/>
          </a:p>
          <a:p>
            <a:r>
              <a:rPr lang="en-NZ" sz="2000" dirty="0" smtClean="0">
                <a:solidFill>
                  <a:srgbClr val="FF0000"/>
                </a:solidFill>
              </a:rPr>
              <a:t>5% 			Are disabled for more than 6 months.</a:t>
            </a:r>
            <a:r>
              <a:rPr lang="en-NZ" sz="2000" baseline="30000" dirty="0" smtClean="0"/>
              <a:t> </a:t>
            </a:r>
          </a:p>
          <a:p>
            <a:endParaRPr lang="en-NZ" sz="2000" baseline="30000" dirty="0">
              <a:hlinkClick r:id="rId2"/>
            </a:endParaRPr>
          </a:p>
          <a:p>
            <a:pPr>
              <a:buNone/>
            </a:pPr>
            <a:endParaRPr lang="en-NZ" sz="2000" dirty="0" smtClean="0"/>
          </a:p>
          <a:p>
            <a:endParaRPr lang="en-NZ"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smtClean="0"/>
              <a:t>Chronic </a:t>
            </a:r>
            <a:r>
              <a:rPr lang="en-NZ" b="1" dirty="0" err="1" smtClean="0"/>
              <a:t>Lumbosacral</a:t>
            </a:r>
            <a:r>
              <a:rPr lang="en-NZ" b="1" dirty="0" smtClean="0"/>
              <a:t> Radiculopathy</a:t>
            </a:r>
            <a:endParaRPr lang="en-NZ" dirty="0"/>
          </a:p>
        </p:txBody>
      </p:sp>
      <p:sp>
        <p:nvSpPr>
          <p:cNvPr id="3" name="Content Placeholder 2"/>
          <p:cNvSpPr>
            <a:spLocks noGrp="1"/>
          </p:cNvSpPr>
          <p:nvPr>
            <p:ph idx="1"/>
          </p:nvPr>
        </p:nvSpPr>
        <p:spPr/>
        <p:txBody>
          <a:bodyPr>
            <a:normAutofit fontScale="70000" lnSpcReduction="20000"/>
          </a:bodyPr>
          <a:lstStyle/>
          <a:p>
            <a:endParaRPr lang="en-NZ" b="1" dirty="0" smtClean="0"/>
          </a:p>
          <a:p>
            <a:r>
              <a:rPr lang="en-NZ" dirty="0" smtClean="0"/>
              <a:t>When the manifestations of radiculopathy are primarily sensory or when the motor deficits are stable</a:t>
            </a:r>
          </a:p>
          <a:p>
            <a:endParaRPr lang="en-NZ" dirty="0" smtClean="0"/>
          </a:p>
          <a:p>
            <a:r>
              <a:rPr lang="en-NZ" b="1" dirty="0" smtClean="0"/>
              <a:t>Epidural Corticosteroid Injection</a:t>
            </a:r>
          </a:p>
          <a:p>
            <a:r>
              <a:rPr lang="en-NZ" dirty="0" smtClean="0"/>
              <a:t>A randomized, double-blind trial performed by </a:t>
            </a:r>
            <a:r>
              <a:rPr lang="en-NZ" dirty="0" err="1" smtClean="0"/>
              <a:t>Carette</a:t>
            </a:r>
            <a:r>
              <a:rPr lang="en-NZ" dirty="0" smtClean="0"/>
              <a:t> </a:t>
            </a:r>
            <a:br>
              <a:rPr lang="en-NZ" dirty="0" smtClean="0"/>
            </a:br>
            <a:r>
              <a:rPr lang="en-NZ" dirty="0" smtClean="0"/>
              <a:t>158 patients with lumbar radiculopathy of 4 to 52 weeks duration [such patients with CT evidence of disk herniation)</a:t>
            </a:r>
          </a:p>
          <a:p>
            <a:endParaRPr lang="en-NZ" dirty="0"/>
          </a:p>
          <a:p>
            <a:r>
              <a:rPr lang="en-NZ" dirty="0" smtClean="0"/>
              <a:t>Six weeks after three epidural injections of either corticosteroids or saline, patients who had received corticosteroids had somewhat more improvement in leg pain—but at 3 months there was no significant difference between the two groups. </a:t>
            </a:r>
          </a:p>
          <a:p>
            <a:endParaRPr lang="en-NZ" dirty="0"/>
          </a:p>
          <a:p>
            <a:r>
              <a:rPr lang="en-NZ" dirty="0" smtClean="0"/>
              <a:t>Twenty-five percent of patients in both groups eventually went on to lumbar spine surgery.</a:t>
            </a:r>
          </a:p>
          <a:p>
            <a:endParaRPr lang="en-NZ"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sp>
        <p:nvSpPr>
          <p:cNvPr id="4" name="Rectangle 3"/>
          <p:cNvSpPr/>
          <p:nvPr/>
        </p:nvSpPr>
        <p:spPr>
          <a:xfrm>
            <a:off x="2400347" y="2967335"/>
            <a:ext cx="4078169" cy="923330"/>
          </a:xfrm>
          <a:prstGeom prst="rect">
            <a:avLst/>
          </a:prstGeom>
          <a:noFill/>
        </p:spPr>
        <p:txBody>
          <a:bodyPr wrap="non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a:t>
            </a: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egeneration</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smtClean="0">
                <a:solidFill>
                  <a:srgbClr val="FF0000"/>
                </a:solidFill>
              </a:rPr>
              <a:t>Prevalence of degenerative in Young MRI</a:t>
            </a:r>
            <a:endParaRPr lang="en-NZ"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en-NZ" dirty="0" smtClean="0"/>
              <a:t>The </a:t>
            </a:r>
            <a:r>
              <a:rPr lang="en-NZ" dirty="0" err="1" smtClean="0"/>
              <a:t>prevalences</a:t>
            </a:r>
            <a:r>
              <a:rPr lang="en-NZ" dirty="0" smtClean="0"/>
              <a:t> of disc bulges and radial tears were 25% and 9.1%</a:t>
            </a:r>
          </a:p>
          <a:p>
            <a:endParaRPr lang="en-NZ" dirty="0" smtClean="0"/>
          </a:p>
          <a:p>
            <a:r>
              <a:rPr lang="en-NZ" dirty="0" err="1" smtClean="0"/>
              <a:t>Herniations</a:t>
            </a:r>
            <a:r>
              <a:rPr lang="en-NZ" dirty="0" smtClean="0"/>
              <a:t> were significantly more common among men </a:t>
            </a:r>
          </a:p>
          <a:p>
            <a:endParaRPr lang="en-NZ" dirty="0" smtClean="0"/>
          </a:p>
          <a:p>
            <a:endParaRPr lang="en-NZ" dirty="0" smtClean="0"/>
          </a:p>
          <a:p>
            <a:r>
              <a:rPr lang="en-NZ" dirty="0" smtClean="0"/>
              <a:t>More common at the L5-S1 level </a:t>
            </a:r>
          </a:p>
          <a:p>
            <a:endParaRPr lang="en-NZ" dirty="0" smtClean="0"/>
          </a:p>
          <a:p>
            <a:r>
              <a:rPr lang="en-NZ" dirty="0" smtClean="0"/>
              <a:t>The prevalence of the Modic changes was 1.4%</a:t>
            </a:r>
          </a:p>
          <a:p>
            <a:endParaRPr lang="en-NZ" dirty="0" smtClean="0"/>
          </a:p>
          <a:p>
            <a:pPr>
              <a:buNone/>
            </a:pPr>
            <a:r>
              <a:rPr lang="en-NZ" b="1" dirty="0" smtClean="0"/>
              <a:t>CONCLUSION: </a:t>
            </a:r>
            <a:br>
              <a:rPr lang="en-NZ" b="1" dirty="0" smtClean="0"/>
            </a:br>
            <a:r>
              <a:rPr lang="en-NZ" b="1" dirty="0" smtClean="0"/>
              <a:t>Almost half of young Finnish adult aged 21 years had at least one degenerated disc, and a quarter had a bulging </a:t>
            </a:r>
            <a:r>
              <a:rPr lang="en-NZ" dirty="0" smtClean="0"/>
              <a:t>disc. </a:t>
            </a:r>
          </a:p>
          <a:p>
            <a:endParaRPr lang="en-NZ" dirty="0" smtClean="0"/>
          </a:p>
          <a:p>
            <a:endParaRPr lang="en-NZ" dirty="0" smtClean="0"/>
          </a:p>
          <a:p>
            <a:r>
              <a:rPr lang="fr-FR" dirty="0" smtClean="0"/>
              <a:t> 			</a:t>
            </a:r>
            <a:r>
              <a:rPr lang="fr-FR" dirty="0" err="1" smtClean="0"/>
              <a:t>Spine</a:t>
            </a:r>
            <a:r>
              <a:rPr lang="fr-FR" dirty="0" smtClean="0"/>
              <a:t> (</a:t>
            </a:r>
            <a:r>
              <a:rPr lang="fr-FR" dirty="0" err="1" smtClean="0"/>
              <a:t>Phila</a:t>
            </a:r>
            <a:r>
              <a:rPr lang="fr-FR" dirty="0" smtClean="0"/>
              <a:t> Pa 1976). 2009 </a:t>
            </a:r>
            <a:r>
              <a:rPr lang="fr-FR" dirty="0" err="1" smtClean="0"/>
              <a:t>Jul</a:t>
            </a:r>
            <a:r>
              <a:rPr lang="fr-FR" dirty="0" smtClean="0"/>
              <a:t> 15;34(16):1716-21.</a:t>
            </a:r>
          </a:p>
          <a:p>
            <a:endParaRPr lang="en-NZ"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AU" b="1" dirty="0" smtClean="0">
                <a:solidFill>
                  <a:srgbClr val="FF0000"/>
                </a:solidFill>
              </a:rPr>
              <a:t>Spinal </a:t>
            </a:r>
            <a:r>
              <a:rPr lang="en-AU" b="1" dirty="0" err="1" smtClean="0">
                <a:solidFill>
                  <a:srgbClr val="FF0000"/>
                </a:solidFill>
              </a:rPr>
              <a:t>stenosis</a:t>
            </a:r>
            <a:endParaRPr lang="en-AU" b="1" dirty="0" smtClean="0">
              <a:solidFill>
                <a:srgbClr val="FF0000"/>
              </a:solidFill>
            </a:endParaRPr>
          </a:p>
        </p:txBody>
      </p:sp>
      <p:pic>
        <p:nvPicPr>
          <p:cNvPr id="45059" name="Picture 3" descr="DSC00065"/>
          <p:cNvPicPr>
            <a:picLocks noGrp="1" noChangeAspect="1" noChangeArrowheads="1"/>
          </p:cNvPicPr>
          <p:nvPr>
            <p:ph sz="half" idx="1"/>
          </p:nvPr>
        </p:nvPicPr>
        <p:blipFill>
          <a:blip r:embed="rId2">
            <a:lum bright="12000" contrast="18000"/>
          </a:blip>
          <a:srcRect l="19005" t="5560" r="24612" b="5222"/>
          <a:stretch>
            <a:fillRect/>
          </a:stretch>
        </p:blipFill>
        <p:spPr>
          <a:xfrm>
            <a:off x="839788" y="1600200"/>
            <a:ext cx="3268662" cy="4530725"/>
          </a:xfrm>
          <a:noFill/>
        </p:spPr>
      </p:pic>
      <p:pic>
        <p:nvPicPr>
          <p:cNvPr id="7" name="Picture 4" descr="DSC00004"/>
          <p:cNvPicPr>
            <a:picLocks noGrp="1" noChangeAspect="1" noChangeArrowheads="1"/>
          </p:cNvPicPr>
          <p:nvPr>
            <p:ph sz="quarter" idx="2"/>
          </p:nvPr>
        </p:nvPicPr>
        <p:blipFill>
          <a:blip r:embed="rId3" cstate="print"/>
          <a:stretch>
            <a:fillRect/>
          </a:stretch>
        </p:blipFill>
        <p:spPr>
          <a:xfrm>
            <a:off x="5263445" y="1600200"/>
            <a:ext cx="2808110" cy="2189163"/>
          </a:xfrm>
          <a:noFill/>
        </p:spPr>
      </p:pic>
      <p:pic>
        <p:nvPicPr>
          <p:cNvPr id="45061" name="Picture 5" descr="DSC00021"/>
          <p:cNvPicPr>
            <a:picLocks noGrp="1" noChangeAspect="1" noChangeArrowheads="1"/>
          </p:cNvPicPr>
          <p:nvPr>
            <p:ph sz="quarter" idx="3"/>
          </p:nvPr>
        </p:nvPicPr>
        <p:blipFill>
          <a:blip r:embed="rId4" cstate="print"/>
          <a:stretch>
            <a:fillRect/>
          </a:stretch>
        </p:blipFill>
        <p:spPr>
          <a:xfrm>
            <a:off x="5206551" y="3941763"/>
            <a:ext cx="2921898" cy="2189162"/>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NZ" dirty="0" smtClean="0">
                <a:solidFill>
                  <a:srgbClr val="FF0000"/>
                </a:solidFill>
              </a:rPr>
              <a:t>Synovial cyst</a:t>
            </a:r>
            <a:endParaRPr lang="en-NZ" dirty="0">
              <a:solidFill>
                <a:srgbClr val="FF0000"/>
              </a:solidFill>
            </a:endParaRPr>
          </a:p>
        </p:txBody>
      </p:sp>
      <p:pic>
        <p:nvPicPr>
          <p:cNvPr id="4" name="Content Placeholder 3"/>
          <p:cNvPicPr>
            <a:picLocks noGrp="1" noChangeAspect="1" noChangeArrowheads="1"/>
          </p:cNvPicPr>
          <p:nvPr>
            <p:ph idx="1"/>
          </p:nvPr>
        </p:nvPicPr>
        <p:blipFill>
          <a:blip r:embed="rId2"/>
          <a:srcRect/>
          <a:stretch>
            <a:fillRect/>
          </a:stretch>
        </p:blipFill>
        <p:spPr>
          <a:xfrm>
            <a:off x="1752600" y="1361596"/>
            <a:ext cx="5257800" cy="5394042"/>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Pathology</a:t>
            </a:r>
            <a:endParaRPr lang="en-NZ" dirty="0"/>
          </a:p>
        </p:txBody>
      </p:sp>
      <p:sp>
        <p:nvSpPr>
          <p:cNvPr id="3" name="Content Placeholder 2"/>
          <p:cNvSpPr>
            <a:spLocks noGrp="1"/>
          </p:cNvSpPr>
          <p:nvPr>
            <p:ph idx="1"/>
          </p:nvPr>
        </p:nvSpPr>
        <p:spPr/>
        <p:txBody>
          <a:bodyPr>
            <a:normAutofit fontScale="77500" lnSpcReduction="20000"/>
          </a:bodyPr>
          <a:lstStyle/>
          <a:p>
            <a:r>
              <a:rPr lang="en-NZ" dirty="0" smtClean="0"/>
              <a:t>Lumbar disc:  rupture/Degenerate</a:t>
            </a:r>
          </a:p>
          <a:p>
            <a:endParaRPr lang="en-NZ" dirty="0" smtClean="0"/>
          </a:p>
          <a:p>
            <a:r>
              <a:rPr lang="en-NZ" dirty="0" smtClean="0"/>
              <a:t>Ruptured/Degenerated  disc can </a:t>
            </a:r>
            <a:r>
              <a:rPr lang="en-NZ" dirty="0" err="1" smtClean="0"/>
              <a:t>dessicate</a:t>
            </a:r>
            <a:r>
              <a:rPr lang="en-NZ" dirty="0" smtClean="0"/>
              <a:t> </a:t>
            </a:r>
          </a:p>
          <a:p>
            <a:endParaRPr lang="en-NZ" dirty="0" smtClean="0"/>
          </a:p>
          <a:p>
            <a:r>
              <a:rPr lang="en-NZ" dirty="0" smtClean="0"/>
              <a:t>These desiccated disc cannot perform load bearing function</a:t>
            </a:r>
          </a:p>
          <a:p>
            <a:endParaRPr lang="en-NZ" dirty="0" smtClean="0"/>
          </a:p>
          <a:p>
            <a:r>
              <a:rPr lang="en-NZ" dirty="0" smtClean="0"/>
              <a:t>Leading to spinal instability.  </a:t>
            </a:r>
          </a:p>
          <a:p>
            <a:r>
              <a:rPr lang="en-NZ" b="1" dirty="0" smtClean="0"/>
              <a:t/>
            </a:r>
            <a:br>
              <a:rPr lang="en-NZ" b="1" dirty="0" smtClean="0"/>
            </a:br>
            <a:r>
              <a:rPr lang="en-NZ" b="1" dirty="0" smtClean="0"/>
              <a:t>Increased Stress 0n the </a:t>
            </a:r>
            <a:r>
              <a:rPr lang="en-NZ" b="1" dirty="0" err="1" smtClean="0"/>
              <a:t>facetal</a:t>
            </a:r>
            <a:r>
              <a:rPr lang="en-NZ" b="1" dirty="0" smtClean="0"/>
              <a:t> joint</a:t>
            </a:r>
          </a:p>
          <a:p>
            <a:endParaRPr lang="en-NZ" b="1" dirty="0" smtClean="0"/>
          </a:p>
          <a:p>
            <a:r>
              <a:rPr lang="en-NZ" b="1" dirty="0" err="1" smtClean="0"/>
              <a:t>Facetal</a:t>
            </a:r>
            <a:r>
              <a:rPr lang="en-NZ" b="1" dirty="0" smtClean="0"/>
              <a:t> </a:t>
            </a:r>
            <a:r>
              <a:rPr lang="en-NZ" b="1" dirty="0" err="1" smtClean="0"/>
              <a:t>Osteo</a:t>
            </a:r>
            <a:r>
              <a:rPr lang="en-NZ" b="1" dirty="0" smtClean="0"/>
              <a:t>-arthritis</a:t>
            </a:r>
            <a:br>
              <a:rPr lang="en-NZ" b="1" dirty="0" smtClean="0"/>
            </a:br>
            <a:r>
              <a:rPr lang="en-NZ" b="1" dirty="0" smtClean="0"/>
              <a:t/>
            </a:r>
            <a:br>
              <a:rPr lang="en-NZ" b="1" dirty="0" smtClean="0"/>
            </a:br>
            <a:r>
              <a:rPr lang="en-NZ" b="1" dirty="0" smtClean="0"/>
              <a:t>     Asymptomatic </a:t>
            </a:r>
            <a:r>
              <a:rPr lang="en-NZ" b="1" dirty="0" smtClean="0">
                <a:sym typeface="Wingdings" pitchFamily="2" charset="2"/>
              </a:rPr>
              <a:t> Symptomatic</a:t>
            </a:r>
            <a:r>
              <a:rPr lang="en-NZ" dirty="0" smtClean="0"/>
              <a:t/>
            </a:r>
            <a:br>
              <a:rPr lang="en-NZ" dirty="0" smtClean="0"/>
            </a:br>
            <a:endParaRPr lang="en-N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lstStyle/>
          <a:p>
            <a:r>
              <a:rPr lang="en-NZ" dirty="0" smtClean="0"/>
              <a:t>Normal Vs Spinal </a:t>
            </a:r>
            <a:r>
              <a:rPr lang="en-NZ" dirty="0" err="1" smtClean="0"/>
              <a:t>stenosis</a:t>
            </a:r>
            <a:endParaRPr lang="en-NZ" dirty="0"/>
          </a:p>
        </p:txBody>
      </p:sp>
      <p:pic>
        <p:nvPicPr>
          <p:cNvPr id="2050" name="Picture 2" descr="C:\Users\sriram\Desktop\SS1.jpg"/>
          <p:cNvPicPr>
            <a:picLocks noGrp="1" noChangeAspect="1" noChangeArrowheads="1"/>
          </p:cNvPicPr>
          <p:nvPr>
            <p:ph sz="half" idx="1"/>
          </p:nvPr>
        </p:nvPicPr>
        <p:blipFill>
          <a:blip r:embed="rId2"/>
          <a:srcRect l="11473" r="6943" b="15563"/>
          <a:stretch>
            <a:fillRect/>
          </a:stretch>
        </p:blipFill>
        <p:spPr bwMode="auto">
          <a:xfrm>
            <a:off x="0" y="1371600"/>
            <a:ext cx="4476750" cy="4572000"/>
          </a:xfrm>
          <a:prstGeom prst="rect">
            <a:avLst/>
          </a:prstGeom>
          <a:noFill/>
        </p:spPr>
      </p:pic>
      <p:pic>
        <p:nvPicPr>
          <p:cNvPr id="2051" name="Picture 3" descr="C:\Users\sriram\Desktop\Untitled - 1.jpg"/>
          <p:cNvPicPr>
            <a:picLocks noGrp="1" noChangeAspect="1" noChangeArrowheads="1"/>
          </p:cNvPicPr>
          <p:nvPr>
            <p:ph sz="half" idx="2"/>
          </p:nvPr>
        </p:nvPicPr>
        <p:blipFill>
          <a:blip r:embed="rId3"/>
          <a:srcRect/>
          <a:stretch>
            <a:fillRect/>
          </a:stretch>
        </p:blipFill>
        <p:spPr bwMode="auto">
          <a:xfrm>
            <a:off x="4510881" y="1447800"/>
            <a:ext cx="4572000" cy="4572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NZ" dirty="0" smtClean="0"/>
              <a:t>Spinal Instability</a:t>
            </a:r>
            <a:endParaRPr lang="en-NZ" dirty="0"/>
          </a:p>
        </p:txBody>
      </p:sp>
      <p:pic>
        <p:nvPicPr>
          <p:cNvPr id="3074" name="Picture 2" descr="C:\Users\sriram\Desktop\Spinal instabuliity.gif"/>
          <p:cNvPicPr>
            <a:picLocks noGrp="1" noChangeAspect="1" noChangeArrowheads="1"/>
          </p:cNvPicPr>
          <p:nvPr>
            <p:ph sz="half" idx="1"/>
          </p:nvPr>
        </p:nvPicPr>
        <p:blipFill>
          <a:blip r:embed="rId2"/>
          <a:srcRect/>
          <a:stretch>
            <a:fillRect/>
          </a:stretch>
        </p:blipFill>
        <p:spPr bwMode="auto">
          <a:xfrm>
            <a:off x="324485" y="1434306"/>
            <a:ext cx="4095115" cy="5118894"/>
          </a:xfrm>
          <a:prstGeom prst="rect">
            <a:avLst/>
          </a:prstGeom>
          <a:noFill/>
        </p:spPr>
      </p:pic>
      <p:sp>
        <p:nvSpPr>
          <p:cNvPr id="4" name="Content Placeholder 3"/>
          <p:cNvSpPr>
            <a:spLocks noGrp="1"/>
          </p:cNvSpPr>
          <p:nvPr>
            <p:ph sz="half" idx="2"/>
          </p:nvPr>
        </p:nvSpPr>
        <p:spPr/>
        <p:txBody>
          <a:bodyPr>
            <a:noAutofit/>
          </a:bodyPr>
          <a:lstStyle/>
          <a:p>
            <a:r>
              <a:rPr lang="en-NZ" sz="1600" dirty="0" smtClean="0"/>
              <a:t>Slippage of the fourth lumbar vertebra (L4) over the fifth lumbar</a:t>
            </a:r>
          </a:p>
          <a:p>
            <a:endParaRPr lang="en-NZ" sz="1600" dirty="0" smtClean="0"/>
          </a:p>
          <a:p>
            <a:r>
              <a:rPr lang="en-NZ" sz="1600" dirty="0" smtClean="0"/>
              <a:t>Approximately 80% of patients evaluated for degenerative </a:t>
            </a:r>
            <a:r>
              <a:rPr lang="en-NZ" sz="1600" dirty="0" err="1" smtClean="0"/>
              <a:t>spondylolisthesis</a:t>
            </a:r>
            <a:endParaRPr lang="en-NZ" sz="1600" dirty="0" smtClean="0"/>
          </a:p>
          <a:p>
            <a:endParaRPr lang="en-NZ" sz="1600" dirty="0" smtClean="0"/>
          </a:p>
          <a:p>
            <a:r>
              <a:rPr lang="en-NZ" sz="1600" dirty="0" smtClean="0"/>
              <a:t>Is caused by degenerative changes of the disc </a:t>
            </a:r>
          </a:p>
          <a:p>
            <a:endParaRPr lang="en-NZ" sz="1600" dirty="0" smtClean="0"/>
          </a:p>
          <a:p>
            <a:r>
              <a:rPr lang="en-NZ" sz="1600" dirty="0" smtClean="0"/>
              <a:t>tri-joint complex) with secondary weakening of </a:t>
            </a:r>
            <a:r>
              <a:rPr lang="en-NZ" sz="1600" dirty="0" err="1" smtClean="0"/>
              <a:t>ligamentous</a:t>
            </a:r>
            <a:r>
              <a:rPr lang="en-NZ" sz="1600" dirty="0" smtClean="0"/>
              <a:t> restraints. These anatomic entities contribute important stability and unity </a:t>
            </a:r>
          </a:p>
          <a:p>
            <a:endParaRPr lang="en-NZ" sz="16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sp>
        <p:nvSpPr>
          <p:cNvPr id="4" name="Rectangle 3"/>
          <p:cNvSpPr/>
          <p:nvPr/>
        </p:nvSpPr>
        <p:spPr>
          <a:xfrm>
            <a:off x="2400347" y="2967335"/>
            <a:ext cx="4086696"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III Failed back</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Recurrent disc</a:t>
            </a:r>
            <a:endParaRPr lang="en-NZ" dirty="0"/>
          </a:p>
        </p:txBody>
      </p:sp>
      <p:pic>
        <p:nvPicPr>
          <p:cNvPr id="4100" name="Picture 4" descr="C:\Users\sriram\Desktop\Recurent disc.jpg"/>
          <p:cNvPicPr>
            <a:picLocks noGrp="1" noChangeAspect="1" noChangeArrowheads="1"/>
          </p:cNvPicPr>
          <p:nvPr>
            <p:ph sz="half" idx="1"/>
          </p:nvPr>
        </p:nvPicPr>
        <p:blipFill>
          <a:blip r:embed="rId2"/>
          <a:stretch>
            <a:fillRect/>
          </a:stretch>
        </p:blipFill>
        <p:spPr bwMode="auto">
          <a:xfrm>
            <a:off x="457200" y="2092519"/>
            <a:ext cx="4038600" cy="4090599"/>
          </a:xfrm>
          <a:prstGeom prst="rect">
            <a:avLst/>
          </a:prstGeom>
          <a:noFill/>
        </p:spPr>
      </p:pic>
      <p:sp>
        <p:nvSpPr>
          <p:cNvPr id="8" name="Content Placeholder 7"/>
          <p:cNvSpPr>
            <a:spLocks noGrp="1"/>
          </p:cNvSpPr>
          <p:nvPr>
            <p:ph sz="half" idx="2"/>
          </p:nvPr>
        </p:nvSpPr>
        <p:spPr>
          <a:xfrm>
            <a:off x="5105400" y="1295400"/>
            <a:ext cx="4038600" cy="4525963"/>
          </a:xfrm>
        </p:spPr>
        <p:txBody>
          <a:bodyPr>
            <a:normAutofit fontScale="85000" lnSpcReduction="20000"/>
          </a:bodyPr>
          <a:lstStyle/>
          <a:p>
            <a:r>
              <a:rPr lang="en-NZ" dirty="0" smtClean="0"/>
              <a:t>Defined recurrence as symptom recurrence after a pain-free interval &gt; 6 M</a:t>
            </a:r>
          </a:p>
          <a:p>
            <a:endParaRPr lang="en-NZ" dirty="0" smtClean="0"/>
          </a:p>
          <a:p>
            <a:r>
              <a:rPr lang="en-NZ" dirty="0" smtClean="0"/>
              <a:t>MRI with gadolinium –</a:t>
            </a:r>
            <a:r>
              <a:rPr lang="en-NZ" dirty="0" err="1" smtClean="0"/>
              <a:t>ve</a:t>
            </a:r>
            <a:endParaRPr lang="en-NZ" dirty="0" smtClean="0"/>
          </a:p>
          <a:p>
            <a:endParaRPr lang="en-NZ" dirty="0" smtClean="0"/>
          </a:p>
          <a:p>
            <a:r>
              <a:rPr lang="en-NZ" dirty="0" smtClean="0">
                <a:solidFill>
                  <a:srgbClr val="FF0000"/>
                </a:solidFill>
              </a:rPr>
              <a:t>The recurrence rate rises steadily with time until 9 years after surgery in our series;</a:t>
            </a:r>
          </a:p>
          <a:p>
            <a:endParaRPr lang="en-NZ" dirty="0" smtClean="0">
              <a:solidFill>
                <a:srgbClr val="FF0000"/>
              </a:solidFill>
            </a:endParaRPr>
          </a:p>
          <a:p>
            <a:r>
              <a:rPr lang="en-NZ" dirty="0" smtClean="0">
                <a:solidFill>
                  <a:srgbClr val="FF0000"/>
                </a:solidFill>
              </a:rPr>
              <a:t>It was 2.8% in patients followed at 1 year, 6.2% at 5</a:t>
            </a:r>
          </a:p>
          <a:p>
            <a:r>
              <a:rPr lang="en-NZ" dirty="0" smtClean="0">
                <a:solidFill>
                  <a:srgbClr val="FF0000"/>
                </a:solidFill>
              </a:rPr>
              <a:t>years, and 8.5% at 9 years</a:t>
            </a:r>
          </a:p>
          <a:p>
            <a:endParaRPr lang="en-N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solidFill>
                  <a:srgbClr val="FF0000"/>
                </a:solidFill>
              </a:rPr>
              <a:t>5% 		Who are disabled for more than 6 months</a:t>
            </a:r>
            <a:endParaRPr lang="en-NZ" dirty="0"/>
          </a:p>
        </p:txBody>
      </p:sp>
      <p:sp>
        <p:nvSpPr>
          <p:cNvPr id="3" name="Content Placeholder 2"/>
          <p:cNvSpPr>
            <a:spLocks noGrp="1"/>
          </p:cNvSpPr>
          <p:nvPr>
            <p:ph idx="1"/>
          </p:nvPr>
        </p:nvSpPr>
        <p:spPr/>
        <p:txBody>
          <a:bodyPr>
            <a:normAutofit/>
          </a:bodyPr>
          <a:lstStyle/>
          <a:p>
            <a:pPr>
              <a:buNone/>
            </a:pPr>
            <a:r>
              <a:rPr lang="en-NZ" sz="2000" b="1" dirty="0" smtClean="0"/>
              <a:t>Prolonged disability tend to correlate</a:t>
            </a:r>
            <a:br>
              <a:rPr lang="en-NZ" sz="2000" b="1" dirty="0" smtClean="0"/>
            </a:br>
            <a:r>
              <a:rPr lang="en-NZ" sz="2000" dirty="0" smtClean="0"/>
              <a:t>Advancing age : Not always</a:t>
            </a:r>
            <a:br>
              <a:rPr lang="en-NZ" sz="2000" dirty="0" smtClean="0"/>
            </a:br>
            <a:r>
              <a:rPr lang="en-NZ" sz="2000" dirty="0" smtClean="0"/>
              <a:t>Job dissatisfaction : Most often</a:t>
            </a:r>
            <a:br>
              <a:rPr lang="en-NZ" sz="2000" dirty="0" smtClean="0"/>
            </a:br>
            <a:r>
              <a:rPr lang="en-NZ" sz="2000" dirty="0" smtClean="0"/>
              <a:t>Psychosocial issues : Always</a:t>
            </a:r>
            <a:br>
              <a:rPr lang="en-NZ" sz="2000" dirty="0" smtClean="0"/>
            </a:br>
            <a:r>
              <a:rPr lang="en-NZ" sz="2000" dirty="0" smtClean="0"/>
              <a:t>Presence of a worker's compensation claim : Always</a:t>
            </a:r>
            <a:r>
              <a:rPr lang="en-NZ" sz="2000" baseline="30000" dirty="0" smtClean="0"/>
              <a:t> </a:t>
            </a:r>
          </a:p>
          <a:p>
            <a:pPr>
              <a:buNone/>
            </a:pPr>
            <a:endParaRPr lang="en-NZ" sz="2000" baseline="30000" dirty="0" smtClean="0"/>
          </a:p>
          <a:p>
            <a:pPr>
              <a:buNone/>
            </a:pPr>
            <a:r>
              <a:rPr lang="en-NZ" sz="2000" b="1" dirty="0" smtClean="0"/>
              <a:t>Definite pathology should be ruled out</a:t>
            </a:r>
          </a:p>
          <a:p>
            <a:pPr>
              <a:buNone/>
            </a:pPr>
            <a:r>
              <a:rPr lang="en-NZ" sz="2000" dirty="0" smtClean="0"/>
              <a:t>	Investigate</a:t>
            </a:r>
            <a:endParaRPr lang="en-NZ" sz="2000" dirty="0"/>
          </a:p>
          <a:p>
            <a:pPr>
              <a:buNone/>
            </a:pPr>
            <a:r>
              <a:rPr lang="en-NZ" sz="2000" baseline="30000" dirty="0" smtClean="0"/>
              <a:t> </a:t>
            </a:r>
            <a:endParaRPr lang="en-NZ" sz="2000" dirty="0" smtClean="0"/>
          </a:p>
          <a:p>
            <a:endParaRPr lang="en-NZ"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28600"/>
            <a:ext cx="8229600" cy="1143000"/>
          </a:xfrm>
        </p:spPr>
        <p:txBody>
          <a:bodyPr>
            <a:normAutofit fontScale="90000"/>
          </a:bodyPr>
          <a:lstStyle/>
          <a:p>
            <a:r>
              <a:rPr lang="en-NZ" dirty="0" smtClean="0"/>
              <a:t>Epidural scaring: Enhances on Gad</a:t>
            </a:r>
            <a:endParaRPr lang="en-NZ" dirty="0"/>
          </a:p>
        </p:txBody>
      </p:sp>
      <p:pic>
        <p:nvPicPr>
          <p:cNvPr id="10" name="Picture 2" descr="C:\Users\sriram\Desktop\epidural scar.jpg"/>
          <p:cNvPicPr>
            <a:picLocks noGrp="1" noChangeAspect="1" noChangeArrowheads="1"/>
          </p:cNvPicPr>
          <p:nvPr>
            <p:ph sz="half" idx="1"/>
          </p:nvPr>
        </p:nvPicPr>
        <p:blipFill>
          <a:blip r:embed="rId2"/>
          <a:srcRect l="4918" r="8197" b="9268"/>
          <a:stretch>
            <a:fillRect/>
          </a:stretch>
        </p:blipFill>
        <p:spPr bwMode="auto">
          <a:xfrm>
            <a:off x="0" y="1447799"/>
            <a:ext cx="4572000" cy="5211113"/>
          </a:xfrm>
          <a:prstGeom prst="rect">
            <a:avLst/>
          </a:prstGeom>
          <a:noFill/>
        </p:spPr>
      </p:pic>
      <p:sp>
        <p:nvSpPr>
          <p:cNvPr id="9" name="Content Placeholder 8"/>
          <p:cNvSpPr>
            <a:spLocks noGrp="1"/>
          </p:cNvSpPr>
          <p:nvPr>
            <p:ph sz="half" idx="2"/>
          </p:nvPr>
        </p:nvSpPr>
        <p:spPr/>
        <p:txBody>
          <a:bodyPr>
            <a:normAutofit fontScale="85000" lnSpcReduction="20000"/>
          </a:bodyPr>
          <a:lstStyle/>
          <a:p>
            <a:r>
              <a:rPr lang="en-NZ" dirty="0" err="1" smtClean="0"/>
              <a:t>Epi</a:t>
            </a:r>
            <a:r>
              <a:rPr lang="en-NZ" dirty="0" smtClean="0"/>
              <a:t> fibrosis is unavoidable adverse effect of lumbar disc surgery. </a:t>
            </a:r>
          </a:p>
          <a:p>
            <a:endParaRPr lang="en-NZ" dirty="0" smtClean="0"/>
          </a:p>
          <a:p>
            <a:r>
              <a:rPr lang="en-NZ" dirty="0" err="1" smtClean="0"/>
              <a:t>Epi</a:t>
            </a:r>
            <a:r>
              <a:rPr lang="en-NZ" dirty="0" smtClean="0"/>
              <a:t> fibrosis is responsible for as much as 25% of all Failed Back Surgery Syndrome.</a:t>
            </a:r>
          </a:p>
          <a:p>
            <a:endParaRPr lang="en-NZ" dirty="0" smtClean="0"/>
          </a:p>
          <a:p>
            <a:r>
              <a:rPr lang="en-NZ" dirty="0" smtClean="0"/>
              <a:t>A recently published study found that patients with extensive epidural fibrosis were 3.2 times more likely to experience recurrent radicular pain than those with less extensive scarring. </a:t>
            </a:r>
            <a:endParaRPr lang="en-NZ"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Adjacent disc degeneration</a:t>
            </a:r>
            <a:br>
              <a:rPr lang="en-NZ" dirty="0" smtClean="0"/>
            </a:br>
            <a:endParaRPr lang="en-NZ" dirty="0"/>
          </a:p>
        </p:txBody>
      </p:sp>
      <p:pic>
        <p:nvPicPr>
          <p:cNvPr id="5122" name="Picture 2"/>
          <p:cNvPicPr>
            <a:picLocks noGrp="1" noChangeAspect="1" noChangeArrowheads="1"/>
          </p:cNvPicPr>
          <p:nvPr>
            <p:ph sz="half" idx="1"/>
          </p:nvPr>
        </p:nvPicPr>
        <p:blipFill>
          <a:blip r:embed="rId2"/>
          <a:stretch>
            <a:fillRect/>
          </a:stretch>
        </p:blipFill>
        <p:spPr bwMode="auto">
          <a:xfrm>
            <a:off x="0" y="1447800"/>
            <a:ext cx="4767404" cy="5410200"/>
          </a:xfrm>
          <a:prstGeom prst="rect">
            <a:avLst/>
          </a:prstGeom>
          <a:noFill/>
          <a:ln w="9525">
            <a:noFill/>
            <a:miter lim="800000"/>
            <a:headEnd/>
            <a:tailEnd/>
          </a:ln>
          <a:effectLst/>
        </p:spPr>
      </p:pic>
      <p:sp>
        <p:nvSpPr>
          <p:cNvPr id="8" name="Content Placeholder 7"/>
          <p:cNvSpPr>
            <a:spLocks noGrp="1"/>
          </p:cNvSpPr>
          <p:nvPr>
            <p:ph sz="half" idx="2"/>
          </p:nvPr>
        </p:nvSpPr>
        <p:spPr>
          <a:xfrm>
            <a:off x="4876800" y="1600200"/>
            <a:ext cx="3810000" cy="4525963"/>
          </a:xfrm>
        </p:spPr>
        <p:txBody>
          <a:bodyPr>
            <a:normAutofit fontScale="77500" lnSpcReduction="20000"/>
          </a:bodyPr>
          <a:lstStyle/>
          <a:p>
            <a:pPr>
              <a:buNone/>
            </a:pPr>
            <a:r>
              <a:rPr lang="en-NZ" b="1" dirty="0" smtClean="0"/>
              <a:t>Symptomatic adjacent-segment disease occurred at a relatively constant incidence of 2.9 percent per year (range, 0.0 to 4.8 percent per year) during the ten years after the operation.</a:t>
            </a:r>
          </a:p>
          <a:p>
            <a:pPr>
              <a:buNone/>
            </a:pPr>
            <a:endParaRPr lang="en-NZ" b="1" dirty="0" smtClean="0"/>
          </a:p>
          <a:p>
            <a:pPr>
              <a:buNone/>
            </a:pPr>
            <a:r>
              <a:rPr lang="en-NZ" b="1" dirty="0" smtClean="0"/>
              <a:t>25% at 10 years</a:t>
            </a:r>
          </a:p>
          <a:p>
            <a:pPr>
              <a:buNone/>
            </a:pPr>
            <a:endParaRPr lang="en-NZ" b="1" dirty="0" smtClean="0"/>
          </a:p>
          <a:p>
            <a:pPr>
              <a:buNone/>
            </a:pPr>
            <a:r>
              <a:rPr lang="en-NZ" b="1" dirty="0" err="1" smtClean="0"/>
              <a:t>preexisting</a:t>
            </a:r>
            <a:r>
              <a:rPr lang="en-NZ" b="1" dirty="0" smtClean="0"/>
              <a:t> radiographic evidence of degeneration at adjacent levels appear to be the greatest risk factors</a:t>
            </a:r>
          </a:p>
          <a:p>
            <a:pPr>
              <a:buNone/>
            </a:pPr>
            <a:endParaRPr lang="en-NZ" dirty="0" smtClean="0"/>
          </a:p>
          <a:p>
            <a:endParaRPr lang="en-NZ"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NZ" dirty="0" err="1" smtClean="0"/>
              <a:t>Pseudarthrosis</a:t>
            </a:r>
            <a:endParaRPr lang="en-NZ" dirty="0"/>
          </a:p>
        </p:txBody>
      </p:sp>
      <p:pic>
        <p:nvPicPr>
          <p:cNvPr id="10" name="Picture 2" descr="C:\Users\sriram\Desktop\Psedarthrosis.jpg"/>
          <p:cNvPicPr>
            <a:picLocks noGrp="1" noChangeAspect="1" noChangeArrowheads="1"/>
          </p:cNvPicPr>
          <p:nvPr>
            <p:ph sz="half" idx="1"/>
          </p:nvPr>
        </p:nvPicPr>
        <p:blipFill>
          <a:blip r:embed="rId2"/>
          <a:stretch>
            <a:fillRect/>
          </a:stretch>
        </p:blipFill>
        <p:spPr bwMode="auto">
          <a:xfrm>
            <a:off x="1119730" y="1920875"/>
            <a:ext cx="2713539" cy="4433888"/>
          </a:xfrm>
          <a:prstGeom prst="rect">
            <a:avLst/>
          </a:prstGeom>
          <a:noFill/>
        </p:spPr>
      </p:pic>
      <p:sp>
        <p:nvSpPr>
          <p:cNvPr id="9" name="Content Placeholder 8"/>
          <p:cNvSpPr>
            <a:spLocks noGrp="1"/>
          </p:cNvSpPr>
          <p:nvPr>
            <p:ph sz="half" idx="2"/>
          </p:nvPr>
        </p:nvSpPr>
        <p:spPr/>
        <p:txBody>
          <a:bodyPr>
            <a:noAutofit/>
          </a:bodyPr>
          <a:lstStyle/>
          <a:p>
            <a:r>
              <a:rPr lang="en-NZ" sz="1400" dirty="0" err="1" smtClean="0"/>
              <a:t>Pseudarthrosis</a:t>
            </a:r>
            <a:r>
              <a:rPr lang="en-NZ" sz="1400" dirty="0" smtClean="0"/>
              <a:t> is still one of the most difficult conditions to assess as a source of symptoms, and not surprisingly the outcome from repair of </a:t>
            </a:r>
            <a:r>
              <a:rPr lang="en-NZ" sz="1400" dirty="0" err="1" smtClean="0"/>
              <a:t>pseudarthrosis</a:t>
            </a:r>
            <a:r>
              <a:rPr lang="en-NZ" sz="1400" dirty="0" smtClean="0"/>
              <a:t> is the most difficult to predict. </a:t>
            </a:r>
          </a:p>
          <a:p>
            <a:endParaRPr lang="en-NZ" sz="1400" dirty="0" smtClean="0"/>
          </a:p>
          <a:p>
            <a:r>
              <a:rPr lang="en-NZ" sz="1400" dirty="0" smtClean="0"/>
              <a:t>More definitive evaluation of </a:t>
            </a:r>
            <a:r>
              <a:rPr lang="en-NZ" sz="1400" dirty="0" err="1" smtClean="0"/>
              <a:t>pseudarthrosis</a:t>
            </a:r>
            <a:r>
              <a:rPr lang="en-NZ" sz="1400" dirty="0" smtClean="0"/>
              <a:t> usually requires CT with two-dimensional and possibly three-dimensional reconstruction. </a:t>
            </a:r>
          </a:p>
          <a:p>
            <a:endParaRPr lang="en-NZ" sz="1400" dirty="0" smtClean="0"/>
          </a:p>
          <a:p>
            <a:r>
              <a:rPr lang="en-NZ" sz="1400" dirty="0" smtClean="0"/>
              <a:t>Adjacent levels and the status of neural structures may be evaluated via MRI scanning, discography, and </a:t>
            </a:r>
            <a:r>
              <a:rPr lang="en-NZ" sz="1400" dirty="0" err="1" smtClean="0"/>
              <a:t>myelography</a:t>
            </a:r>
            <a:r>
              <a:rPr lang="en-NZ" sz="1400" dirty="0" smtClean="0"/>
              <a:t>. </a:t>
            </a:r>
          </a:p>
          <a:p>
            <a:endParaRPr lang="en-NZ" sz="1400" dirty="0" smtClean="0"/>
          </a:p>
          <a:p>
            <a:r>
              <a:rPr lang="en-NZ" sz="1400" dirty="0" smtClean="0"/>
              <a:t>The use of posterior instrumentation in light of an anterior </a:t>
            </a:r>
            <a:r>
              <a:rPr lang="en-NZ" sz="1400" dirty="0" err="1" smtClean="0"/>
              <a:t>pseudarthrosis</a:t>
            </a:r>
            <a:r>
              <a:rPr lang="en-NZ" sz="1400" dirty="0" smtClean="0"/>
              <a:t> or anterior support in light of a posterior </a:t>
            </a:r>
            <a:r>
              <a:rPr lang="en-NZ" sz="1400" dirty="0" err="1" smtClean="0"/>
              <a:t>pseudarthrosis</a:t>
            </a:r>
            <a:r>
              <a:rPr lang="en-NZ" sz="1400" dirty="0" smtClean="0"/>
              <a:t> is a viable option</a:t>
            </a:r>
          </a:p>
          <a:p>
            <a:endParaRPr lang="en-NZ" sz="1400" dirty="0" smtClean="0"/>
          </a:p>
          <a:p>
            <a:r>
              <a:rPr lang="en-NZ" sz="1400" dirty="0" smtClean="0"/>
              <a:t>BMP</a:t>
            </a:r>
            <a:endParaRPr lang="en-NZ" sz="1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solidFill>
                  <a:srgbClr val="FF0000"/>
                </a:solidFill>
              </a:rPr>
              <a:t>OA after </a:t>
            </a:r>
            <a:r>
              <a:rPr lang="en-NZ" b="1" dirty="0" err="1" smtClean="0">
                <a:solidFill>
                  <a:srgbClr val="FF0000"/>
                </a:solidFill>
              </a:rPr>
              <a:t>Discectomy</a:t>
            </a:r>
            <a:endParaRPr lang="en-NZ" b="1" dirty="0">
              <a:solidFill>
                <a:srgbClr val="FF0000"/>
              </a:solidFill>
            </a:endParaRPr>
          </a:p>
        </p:txBody>
      </p:sp>
      <p:sp>
        <p:nvSpPr>
          <p:cNvPr id="3" name="Content Placeholder 2"/>
          <p:cNvSpPr>
            <a:spLocks noGrp="1"/>
          </p:cNvSpPr>
          <p:nvPr>
            <p:ph idx="1"/>
          </p:nvPr>
        </p:nvSpPr>
        <p:spPr/>
        <p:txBody>
          <a:bodyPr>
            <a:noAutofit/>
          </a:bodyPr>
          <a:lstStyle/>
          <a:p>
            <a:r>
              <a:rPr lang="en-NZ" sz="1600" dirty="0" err="1" smtClean="0"/>
              <a:t>Eur</a:t>
            </a:r>
            <a:r>
              <a:rPr lang="en-NZ" sz="1600" dirty="0" smtClean="0"/>
              <a:t> Spine J. 2010 Jan;19(1):136-43.</a:t>
            </a:r>
            <a:br>
              <a:rPr lang="en-NZ" sz="1600" dirty="0" smtClean="0"/>
            </a:br>
            <a:endParaRPr lang="en-NZ" sz="1600" dirty="0" smtClean="0"/>
          </a:p>
          <a:p>
            <a:r>
              <a:rPr lang="en-NZ" sz="1600" dirty="0" smtClean="0"/>
              <a:t>Retrospective controlled study 21 years follow up</a:t>
            </a:r>
          </a:p>
          <a:p>
            <a:endParaRPr lang="en-NZ" sz="1600" dirty="0" smtClean="0"/>
          </a:p>
          <a:p>
            <a:r>
              <a:rPr lang="en-NZ" sz="1600" dirty="0" smtClean="0"/>
              <a:t>50 patients who had undergone </a:t>
            </a:r>
            <a:r>
              <a:rPr lang="en-NZ" sz="1600" dirty="0" err="1" smtClean="0"/>
              <a:t>discectomy</a:t>
            </a:r>
            <a:r>
              <a:rPr lang="en-NZ" sz="1600" dirty="0" smtClean="0"/>
              <a:t> for lumbar disc herniation.</a:t>
            </a:r>
          </a:p>
          <a:p>
            <a:endParaRPr lang="en-NZ" sz="1600" dirty="0" smtClean="0"/>
          </a:p>
          <a:p>
            <a:r>
              <a:rPr lang="en-NZ" sz="1600" dirty="0" smtClean="0"/>
              <a:t>Moderate to severe radiographic changes were present in (90%) and 34 controls (68%), respectively (P = 0.013). </a:t>
            </a:r>
          </a:p>
          <a:p>
            <a:endParaRPr lang="en-NZ" sz="1600" dirty="0" smtClean="0"/>
          </a:p>
          <a:p>
            <a:r>
              <a:rPr lang="en-NZ" sz="1600" dirty="0" smtClean="0"/>
              <a:t>The most prevalent  changes were loss of disc height (89%), facet joint arthritis (89%), and endplate changes (57%). </a:t>
            </a:r>
          </a:p>
          <a:p>
            <a:endParaRPr lang="en-NZ" sz="1600" dirty="0" smtClean="0"/>
          </a:p>
          <a:p>
            <a:r>
              <a:rPr lang="en-NZ" sz="1600" dirty="0" smtClean="0"/>
              <a:t>In conclusion, standard lumbar </a:t>
            </a:r>
            <a:r>
              <a:rPr lang="en-NZ" sz="1600" dirty="0" err="1" smtClean="0"/>
              <a:t>discectomy</a:t>
            </a:r>
            <a:r>
              <a:rPr lang="en-NZ" sz="1600" dirty="0" smtClean="0"/>
              <a:t> frequently leads to long-term degenerative changes on imaging tests. </a:t>
            </a:r>
          </a:p>
          <a:p>
            <a:endParaRPr lang="en-NZ" sz="1600" dirty="0" smtClean="0"/>
          </a:p>
          <a:p>
            <a:r>
              <a:rPr lang="en-NZ" sz="1600" dirty="0" smtClean="0"/>
              <a:t> </a:t>
            </a:r>
          </a:p>
          <a:p>
            <a:endParaRPr lang="en-NZ" sz="16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solidFill>
                  <a:srgbClr val="FF0000"/>
                </a:solidFill>
              </a:rPr>
              <a:t>Lumbar fractures</a:t>
            </a:r>
            <a:endParaRPr lang="en-NZ" b="1" dirty="0">
              <a:solidFill>
                <a:srgbClr val="FF0000"/>
              </a:solidFill>
            </a:endParaRPr>
          </a:p>
        </p:txBody>
      </p:sp>
      <p:sp>
        <p:nvSpPr>
          <p:cNvPr id="3" name="Content Placeholder 2"/>
          <p:cNvSpPr>
            <a:spLocks noGrp="1"/>
          </p:cNvSpPr>
          <p:nvPr>
            <p:ph sz="half" idx="1"/>
          </p:nvPr>
        </p:nvSpPr>
        <p:spPr/>
        <p:txBody>
          <a:bodyPr>
            <a:normAutofit/>
          </a:bodyPr>
          <a:lstStyle/>
          <a:p>
            <a:r>
              <a:rPr lang="en-NZ" sz="2000" dirty="0" smtClean="0"/>
              <a:t>1. Easy to diagnose on Plain X ray</a:t>
            </a:r>
          </a:p>
          <a:p>
            <a:endParaRPr lang="en-NZ" sz="2000" dirty="0"/>
          </a:p>
          <a:p>
            <a:r>
              <a:rPr lang="en-NZ" sz="2000" dirty="0" smtClean="0"/>
              <a:t>2. Sometimes: CT/MRI/Bone scan</a:t>
            </a:r>
          </a:p>
          <a:p>
            <a:endParaRPr lang="en-NZ" sz="2000" dirty="0"/>
          </a:p>
          <a:p>
            <a:r>
              <a:rPr lang="en-NZ" sz="2000" dirty="0" smtClean="0"/>
              <a:t>3. Beware congenital/lumbar </a:t>
            </a:r>
            <a:r>
              <a:rPr lang="en-NZ" sz="2000" dirty="0" err="1" smtClean="0"/>
              <a:t>Scheurman’s</a:t>
            </a:r>
            <a:r>
              <a:rPr lang="en-NZ" sz="2000" dirty="0" smtClean="0"/>
              <a:t>/Pathological fracture/</a:t>
            </a:r>
            <a:r>
              <a:rPr lang="en-NZ" sz="2000" dirty="0" err="1" smtClean="0"/>
              <a:t>Spondylosis</a:t>
            </a:r>
            <a:endParaRPr lang="en-NZ" sz="2000" dirty="0" smtClean="0"/>
          </a:p>
          <a:p>
            <a:endParaRPr lang="en-NZ" sz="2000" dirty="0" smtClean="0"/>
          </a:p>
          <a:p>
            <a:r>
              <a:rPr lang="en-NZ" sz="2000" dirty="0" smtClean="0"/>
              <a:t>4. Osteoporotic fracture or insufficiency fracture</a:t>
            </a:r>
            <a:endParaRPr lang="en-NZ" sz="2000" dirty="0"/>
          </a:p>
        </p:txBody>
      </p:sp>
      <p:pic>
        <p:nvPicPr>
          <p:cNvPr id="5" name="Picture 8" descr="DSC00038_resize"/>
          <p:cNvPicPr>
            <a:picLocks noGrp="1" noChangeAspect="1" noChangeArrowheads="1"/>
          </p:cNvPicPr>
          <p:nvPr>
            <p:ph sz="half" idx="2"/>
          </p:nvPr>
        </p:nvPicPr>
        <p:blipFill>
          <a:blip r:embed="rId2"/>
          <a:srcRect l="54717" t="7993" r="26415" b="54271"/>
          <a:stretch>
            <a:fillRect/>
          </a:stretch>
        </p:blipFill>
        <p:spPr>
          <a:xfrm>
            <a:off x="4648200" y="1600200"/>
            <a:ext cx="3276600" cy="4914900"/>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smtClean="0"/>
              <a:t>Treatment for burst fracture</a:t>
            </a:r>
            <a:endParaRPr lang="en-NZ" dirty="0"/>
          </a:p>
        </p:txBody>
      </p:sp>
      <p:sp>
        <p:nvSpPr>
          <p:cNvPr id="6" name="Content Placeholder 5"/>
          <p:cNvSpPr>
            <a:spLocks noGrp="1"/>
          </p:cNvSpPr>
          <p:nvPr>
            <p:ph idx="1"/>
          </p:nvPr>
        </p:nvSpPr>
        <p:spPr/>
        <p:txBody>
          <a:bodyPr>
            <a:normAutofit/>
          </a:bodyPr>
          <a:lstStyle/>
          <a:p>
            <a:r>
              <a:rPr lang="en-US" sz="2400" dirty="0" smtClean="0"/>
              <a:t>Generalized treatment algorithms for burst fractures involving upper lumbar spine have relative indications for surgery that include 50% loss of height, 25% of </a:t>
            </a:r>
            <a:r>
              <a:rPr lang="en-US" sz="2400" dirty="0" err="1" smtClean="0"/>
              <a:t>kyphosis</a:t>
            </a:r>
            <a:r>
              <a:rPr lang="en-US" sz="2400" dirty="0" smtClean="0"/>
              <a:t>, and 50% canal compromise. </a:t>
            </a:r>
          </a:p>
          <a:p>
            <a:endParaRPr lang="en-US" sz="2400" dirty="0" smtClean="0"/>
          </a:p>
          <a:p>
            <a:r>
              <a:rPr lang="en-US" sz="2400" dirty="0" smtClean="0"/>
              <a:t>Absolute indications for decompression include neurological deficits including a potential </a:t>
            </a:r>
            <a:r>
              <a:rPr lang="en-US" sz="2400" dirty="0" err="1" smtClean="0"/>
              <a:t>conus</a:t>
            </a:r>
            <a:r>
              <a:rPr lang="en-US" sz="2400" dirty="0" smtClean="0"/>
              <a:t> injury.</a:t>
            </a:r>
            <a:endParaRPr lang="en-NZ"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dirty="0"/>
          </a:p>
        </p:txBody>
      </p:sp>
      <p:sp>
        <p:nvSpPr>
          <p:cNvPr id="4" name="Rectangle 3"/>
          <p:cNvSpPr/>
          <p:nvPr/>
        </p:nvSpPr>
        <p:spPr>
          <a:xfrm>
            <a:off x="838200" y="2438400"/>
            <a:ext cx="6916947" cy="923330"/>
          </a:xfrm>
          <a:prstGeom prst="rect">
            <a:avLst/>
          </a:prstGeom>
          <a:noFill/>
        </p:spPr>
        <p:txBody>
          <a:bodyPr wrap="square" lIns="91440" tIns="45720" rIns="91440" bIns="45720">
            <a:spAutoFit/>
          </a:bodyPr>
          <a:lstStyle/>
          <a:p>
            <a:pPr algn="ctr"/>
            <a:r>
              <a:rPr lang="en-NZ"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Osteoporotic fracture</a:t>
            </a:r>
            <a:endParaRPr lang="en-NZ"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reeform 2"/>
          <p:cNvSpPr>
            <a:spLocks/>
          </p:cNvSpPr>
          <p:nvPr/>
        </p:nvSpPr>
        <p:spPr bwMode="auto">
          <a:xfrm>
            <a:off x="2524125" y="4913313"/>
            <a:ext cx="6200775" cy="76200"/>
          </a:xfrm>
          <a:custGeom>
            <a:avLst/>
            <a:gdLst>
              <a:gd name="T0" fmla="*/ 0 w 4394"/>
              <a:gd name="T1" fmla="*/ 2147483647 h 48"/>
              <a:gd name="T2" fmla="*/ 2147483647 w 4394"/>
              <a:gd name="T3" fmla="*/ 0 h 48"/>
              <a:gd name="T4" fmla="*/ 2147483647 w 4394"/>
              <a:gd name="T5" fmla="*/ 0 h 48"/>
              <a:gd name="T6" fmla="*/ 2147483647 w 4394"/>
              <a:gd name="T7" fmla="*/ 2147483647 h 48"/>
              <a:gd name="T8" fmla="*/ 0 w 4394"/>
              <a:gd name="T9" fmla="*/ 2147483647 h 48"/>
              <a:gd name="T10" fmla="*/ 0 60000 65536"/>
              <a:gd name="T11" fmla="*/ 0 60000 65536"/>
              <a:gd name="T12" fmla="*/ 0 60000 65536"/>
              <a:gd name="T13" fmla="*/ 0 60000 65536"/>
              <a:gd name="T14" fmla="*/ 0 60000 65536"/>
              <a:gd name="T15" fmla="*/ 0 w 4394"/>
              <a:gd name="T16" fmla="*/ 0 h 48"/>
              <a:gd name="T17" fmla="*/ 4394 w 4394"/>
              <a:gd name="T18" fmla="*/ 48 h 48"/>
            </a:gdLst>
            <a:ahLst/>
            <a:cxnLst>
              <a:cxn ang="T10">
                <a:pos x="T0" y="T1"/>
              </a:cxn>
              <a:cxn ang="T11">
                <a:pos x="T2" y="T3"/>
              </a:cxn>
              <a:cxn ang="T12">
                <a:pos x="T4" y="T5"/>
              </a:cxn>
              <a:cxn ang="T13">
                <a:pos x="T6" y="T7"/>
              </a:cxn>
              <a:cxn ang="T14">
                <a:pos x="T8" y="T9"/>
              </a:cxn>
            </a:cxnLst>
            <a:rect l="T15" t="T16" r="T17" b="T18"/>
            <a:pathLst>
              <a:path w="4394" h="48">
                <a:moveTo>
                  <a:pt x="0" y="47"/>
                </a:moveTo>
                <a:lnTo>
                  <a:pt x="214" y="0"/>
                </a:lnTo>
                <a:lnTo>
                  <a:pt x="4393" y="0"/>
                </a:lnTo>
                <a:lnTo>
                  <a:pt x="4179" y="47"/>
                </a:lnTo>
                <a:lnTo>
                  <a:pt x="0" y="47"/>
                </a:lnTo>
              </a:path>
            </a:pathLst>
          </a:custGeom>
          <a:noFill/>
          <a:ln w="9525" cap="rnd">
            <a:noFill/>
            <a:round/>
            <a:headEnd/>
            <a:tailEnd/>
          </a:ln>
        </p:spPr>
        <p:txBody>
          <a:bodyPr/>
          <a:lstStyle/>
          <a:p>
            <a:endParaRPr lang="en-NZ">
              <a:latin typeface="Calibri" pitchFamily="34" charset="0"/>
            </a:endParaRPr>
          </a:p>
        </p:txBody>
      </p:sp>
      <p:sp>
        <p:nvSpPr>
          <p:cNvPr id="8195" name="Freeform 3"/>
          <p:cNvSpPr>
            <a:spLocks/>
          </p:cNvSpPr>
          <p:nvPr/>
        </p:nvSpPr>
        <p:spPr bwMode="auto">
          <a:xfrm>
            <a:off x="2524125" y="1863725"/>
            <a:ext cx="304800" cy="3125788"/>
          </a:xfrm>
          <a:custGeom>
            <a:avLst/>
            <a:gdLst>
              <a:gd name="T0" fmla="*/ 0 w 216"/>
              <a:gd name="T1" fmla="*/ 2147483647 h 1969"/>
              <a:gd name="T2" fmla="*/ 0 w 216"/>
              <a:gd name="T3" fmla="*/ 2147483647 h 1969"/>
              <a:gd name="T4" fmla="*/ 2147483647 w 216"/>
              <a:gd name="T5" fmla="*/ 0 h 1969"/>
              <a:gd name="T6" fmla="*/ 2147483647 w 216"/>
              <a:gd name="T7" fmla="*/ 2147483647 h 1969"/>
              <a:gd name="T8" fmla="*/ 0 w 216"/>
              <a:gd name="T9" fmla="*/ 2147483647 h 1969"/>
              <a:gd name="T10" fmla="*/ 0 60000 65536"/>
              <a:gd name="T11" fmla="*/ 0 60000 65536"/>
              <a:gd name="T12" fmla="*/ 0 60000 65536"/>
              <a:gd name="T13" fmla="*/ 0 60000 65536"/>
              <a:gd name="T14" fmla="*/ 0 60000 65536"/>
              <a:gd name="T15" fmla="*/ 0 w 216"/>
              <a:gd name="T16" fmla="*/ 0 h 1969"/>
              <a:gd name="T17" fmla="*/ 216 w 216"/>
              <a:gd name="T18" fmla="*/ 1969 h 1969"/>
            </a:gdLst>
            <a:ahLst/>
            <a:cxnLst>
              <a:cxn ang="T10">
                <a:pos x="T0" y="T1"/>
              </a:cxn>
              <a:cxn ang="T11">
                <a:pos x="T2" y="T3"/>
              </a:cxn>
              <a:cxn ang="T12">
                <a:pos x="T4" y="T5"/>
              </a:cxn>
              <a:cxn ang="T13">
                <a:pos x="T6" y="T7"/>
              </a:cxn>
              <a:cxn ang="T14">
                <a:pos x="T8" y="T9"/>
              </a:cxn>
            </a:cxnLst>
            <a:rect l="T15" t="T16" r="T17" b="T18"/>
            <a:pathLst>
              <a:path w="216" h="1969">
                <a:moveTo>
                  <a:pt x="0" y="1968"/>
                </a:moveTo>
                <a:lnTo>
                  <a:pt x="0" y="47"/>
                </a:lnTo>
                <a:lnTo>
                  <a:pt x="215" y="0"/>
                </a:lnTo>
                <a:lnTo>
                  <a:pt x="215" y="1921"/>
                </a:lnTo>
                <a:lnTo>
                  <a:pt x="0" y="1968"/>
                </a:lnTo>
              </a:path>
            </a:pathLst>
          </a:custGeom>
          <a:noFill/>
          <a:ln w="9525" cap="rnd">
            <a:noFill/>
            <a:round/>
            <a:headEnd/>
            <a:tailEnd/>
          </a:ln>
        </p:spPr>
        <p:txBody>
          <a:bodyPr/>
          <a:lstStyle/>
          <a:p>
            <a:endParaRPr lang="en-NZ">
              <a:latin typeface="Calibri" pitchFamily="34" charset="0"/>
            </a:endParaRPr>
          </a:p>
        </p:txBody>
      </p:sp>
      <p:sp>
        <p:nvSpPr>
          <p:cNvPr id="8196" name="Rectangle 4"/>
          <p:cNvSpPr>
            <a:spLocks noChangeArrowheads="1"/>
          </p:cNvSpPr>
          <p:nvPr/>
        </p:nvSpPr>
        <p:spPr bwMode="auto">
          <a:xfrm>
            <a:off x="2827338" y="1863725"/>
            <a:ext cx="5895975" cy="3049588"/>
          </a:xfrm>
          <a:prstGeom prst="rect">
            <a:avLst/>
          </a:prstGeom>
          <a:noFill/>
          <a:ln w="9525">
            <a:noFill/>
            <a:miter lim="800000"/>
            <a:headEnd/>
            <a:tailEnd/>
          </a:ln>
        </p:spPr>
        <p:txBody>
          <a:bodyPr lIns="90488" tIns="44450" rIns="90488" bIns="44450"/>
          <a:lstStyle/>
          <a:p>
            <a:pPr eaLnBrk="0" hangingPunct="0">
              <a:spcBef>
                <a:spcPct val="50000"/>
              </a:spcBef>
            </a:pPr>
            <a:endParaRPr lang="en-US" altLang="en-US" sz="2400">
              <a:latin typeface="Calibri" pitchFamily="34" charset="0"/>
            </a:endParaRPr>
          </a:p>
        </p:txBody>
      </p:sp>
      <p:sp>
        <p:nvSpPr>
          <p:cNvPr id="8197" name="Rectangle 5"/>
          <p:cNvSpPr>
            <a:spLocks noChangeArrowheads="1"/>
          </p:cNvSpPr>
          <p:nvPr/>
        </p:nvSpPr>
        <p:spPr bwMode="blackWhite">
          <a:xfrm>
            <a:off x="2789238" y="2714625"/>
            <a:ext cx="965200" cy="2276475"/>
          </a:xfrm>
          <a:prstGeom prst="rect">
            <a:avLst/>
          </a:prstGeom>
          <a:solidFill>
            <a:srgbClr val="FFCC00"/>
          </a:solidFill>
          <a:ln w="12700">
            <a:noFill/>
            <a:miter lim="800000"/>
            <a:headEnd/>
            <a:tailEnd/>
          </a:ln>
        </p:spPr>
        <p:txBody>
          <a:bodyPr lIns="90488" tIns="44450" rIns="90488" bIns="44450"/>
          <a:lstStyle/>
          <a:p>
            <a:pPr eaLnBrk="0" hangingPunct="0">
              <a:spcBef>
                <a:spcPct val="50000"/>
              </a:spcBef>
            </a:pPr>
            <a:endParaRPr lang="en-US" altLang="en-US" sz="2400">
              <a:solidFill>
                <a:schemeClr val="bg2"/>
              </a:solidFill>
              <a:latin typeface="Calibri" pitchFamily="34" charset="0"/>
            </a:endParaRPr>
          </a:p>
        </p:txBody>
      </p:sp>
      <p:sp>
        <p:nvSpPr>
          <p:cNvPr id="8198" name="Rectangle 6"/>
          <p:cNvSpPr>
            <a:spLocks noChangeArrowheads="1"/>
          </p:cNvSpPr>
          <p:nvPr/>
        </p:nvSpPr>
        <p:spPr bwMode="auto">
          <a:xfrm>
            <a:off x="2890838" y="2387600"/>
            <a:ext cx="850900" cy="212725"/>
          </a:xfrm>
          <a:prstGeom prst="rect">
            <a:avLst/>
          </a:prstGeom>
          <a:noFill/>
          <a:ln w="9525">
            <a:noFill/>
            <a:miter lim="800000"/>
            <a:headEnd/>
            <a:tailEnd/>
          </a:ln>
        </p:spPr>
        <p:txBody>
          <a:bodyPr wrap="none" lIns="0" tIns="0" rIns="0" bIns="0">
            <a:spAutoFit/>
          </a:bodyPr>
          <a:lstStyle/>
          <a:p>
            <a:pPr eaLnBrk="0" hangingPunct="0"/>
            <a:r>
              <a:rPr lang="en-US" altLang="en-US" sz="1400" b="1">
                <a:solidFill>
                  <a:srgbClr val="FFFFFF"/>
                </a:solidFill>
                <a:latin typeface="Calibri" pitchFamily="34" charset="0"/>
              </a:rPr>
              <a:t>1 500 000</a:t>
            </a:r>
            <a:r>
              <a:rPr lang="en-US" altLang="en-US" sz="1400" b="1" baseline="30000">
                <a:solidFill>
                  <a:srgbClr val="FFFFFF"/>
                </a:solidFill>
                <a:latin typeface="Calibri" pitchFamily="34" charset="0"/>
              </a:rPr>
              <a:t>1</a:t>
            </a:r>
          </a:p>
        </p:txBody>
      </p:sp>
      <p:sp>
        <p:nvSpPr>
          <p:cNvPr id="8199" name="Line 7"/>
          <p:cNvSpPr>
            <a:spLocks noChangeShapeType="1"/>
          </p:cNvSpPr>
          <p:nvPr/>
        </p:nvSpPr>
        <p:spPr bwMode="auto">
          <a:xfrm flipV="1">
            <a:off x="2524125" y="1936750"/>
            <a:ext cx="1588" cy="3049588"/>
          </a:xfrm>
          <a:prstGeom prst="line">
            <a:avLst/>
          </a:prstGeom>
          <a:noFill/>
          <a:ln w="12700">
            <a:solidFill>
              <a:srgbClr val="FFFFFF"/>
            </a:solidFill>
            <a:round/>
            <a:headEnd type="none" w="sm" len="sm"/>
            <a:tailEnd type="none" w="sm" len="sm"/>
          </a:ln>
        </p:spPr>
        <p:txBody>
          <a:bodyPr wrap="none" anchor="ctr"/>
          <a:lstStyle/>
          <a:p>
            <a:endParaRPr lang="en-NZ"/>
          </a:p>
        </p:txBody>
      </p:sp>
      <p:sp>
        <p:nvSpPr>
          <p:cNvPr id="8200" name="Line 8"/>
          <p:cNvSpPr>
            <a:spLocks noChangeShapeType="1"/>
          </p:cNvSpPr>
          <p:nvPr/>
        </p:nvSpPr>
        <p:spPr bwMode="auto">
          <a:xfrm flipH="1">
            <a:off x="2470150" y="4227513"/>
            <a:ext cx="52388" cy="1587"/>
          </a:xfrm>
          <a:prstGeom prst="line">
            <a:avLst/>
          </a:prstGeom>
          <a:noFill/>
          <a:ln w="12700">
            <a:solidFill>
              <a:srgbClr val="FFFFFF"/>
            </a:solidFill>
            <a:round/>
            <a:headEnd type="none" w="sm" len="sm"/>
            <a:tailEnd type="none" w="sm" len="sm"/>
          </a:ln>
        </p:spPr>
        <p:txBody>
          <a:bodyPr wrap="none" anchor="ctr"/>
          <a:lstStyle/>
          <a:p>
            <a:endParaRPr lang="en-NZ"/>
          </a:p>
        </p:txBody>
      </p:sp>
      <p:sp>
        <p:nvSpPr>
          <p:cNvPr id="8201" name="Line 9"/>
          <p:cNvSpPr>
            <a:spLocks noChangeShapeType="1"/>
          </p:cNvSpPr>
          <p:nvPr/>
        </p:nvSpPr>
        <p:spPr bwMode="auto">
          <a:xfrm flipH="1">
            <a:off x="2470150" y="3459163"/>
            <a:ext cx="52388" cy="1587"/>
          </a:xfrm>
          <a:prstGeom prst="line">
            <a:avLst/>
          </a:prstGeom>
          <a:noFill/>
          <a:ln w="12700">
            <a:solidFill>
              <a:srgbClr val="FFFFFF"/>
            </a:solidFill>
            <a:round/>
            <a:headEnd type="none" w="sm" len="sm"/>
            <a:tailEnd type="none" w="sm" len="sm"/>
          </a:ln>
        </p:spPr>
        <p:txBody>
          <a:bodyPr wrap="none" anchor="ctr"/>
          <a:lstStyle/>
          <a:p>
            <a:endParaRPr lang="en-NZ"/>
          </a:p>
        </p:txBody>
      </p:sp>
      <p:sp>
        <p:nvSpPr>
          <p:cNvPr id="8202" name="Line 10"/>
          <p:cNvSpPr>
            <a:spLocks noChangeShapeType="1"/>
          </p:cNvSpPr>
          <p:nvPr/>
        </p:nvSpPr>
        <p:spPr bwMode="auto">
          <a:xfrm flipH="1">
            <a:off x="2470150" y="2698750"/>
            <a:ext cx="52388" cy="1588"/>
          </a:xfrm>
          <a:prstGeom prst="line">
            <a:avLst/>
          </a:prstGeom>
          <a:noFill/>
          <a:ln w="12700">
            <a:solidFill>
              <a:srgbClr val="FFFFFF"/>
            </a:solidFill>
            <a:round/>
            <a:headEnd type="none" w="sm" len="sm"/>
            <a:tailEnd type="none" w="sm" len="sm"/>
          </a:ln>
        </p:spPr>
        <p:txBody>
          <a:bodyPr wrap="none" anchor="ctr"/>
          <a:lstStyle/>
          <a:p>
            <a:endParaRPr lang="en-NZ"/>
          </a:p>
        </p:txBody>
      </p:sp>
      <p:sp>
        <p:nvSpPr>
          <p:cNvPr id="173067" name="Rectangle 11"/>
          <p:cNvSpPr>
            <a:spLocks noChangeArrowheads="1"/>
          </p:cNvSpPr>
          <p:nvPr/>
        </p:nvSpPr>
        <p:spPr bwMode="auto">
          <a:xfrm>
            <a:off x="2225675" y="4849813"/>
            <a:ext cx="127000" cy="274637"/>
          </a:xfrm>
          <a:prstGeom prst="rect">
            <a:avLst/>
          </a:prstGeom>
          <a:noFill/>
          <a:ln w="9525">
            <a:noFill/>
            <a:miter lim="800000"/>
            <a:headEnd/>
            <a:tailEnd/>
          </a:ln>
          <a:effectLst/>
        </p:spPr>
        <p:txBody>
          <a:bodyPr wrap="none" lIns="0" tIns="0" rIns="0" bIns="0">
            <a:spAutoFit/>
          </a:bodyPr>
          <a:lstStyle/>
          <a:p>
            <a:pPr eaLnBrk="0" fontAlgn="auto" hangingPunct="0">
              <a:spcBef>
                <a:spcPts val="0"/>
              </a:spcBef>
              <a:spcAft>
                <a:spcPts val="0"/>
              </a:spcAft>
              <a:defRPr/>
            </a:pPr>
            <a:r>
              <a:rPr lang="en-US" altLang="en-US" b="1">
                <a:solidFill>
                  <a:srgbClr val="FFFFFF"/>
                </a:solidFill>
                <a:latin typeface="+mn-lt"/>
                <a:cs typeface="+mn-cs"/>
              </a:rPr>
              <a:t>0</a:t>
            </a:r>
            <a:endParaRPr lang="en-US" altLang="en-US" b="1">
              <a:solidFill>
                <a:srgbClr val="FFFFFF"/>
              </a:solidFill>
              <a:effectLst>
                <a:outerShdw blurRad="38100" dist="38100" dir="2700000" algn="tl">
                  <a:srgbClr val="C0C0C0"/>
                </a:outerShdw>
              </a:effectLst>
              <a:latin typeface="+mn-lt"/>
              <a:cs typeface="+mn-cs"/>
            </a:endParaRPr>
          </a:p>
        </p:txBody>
      </p:sp>
      <p:sp>
        <p:nvSpPr>
          <p:cNvPr id="8204" name="Rectangle 12"/>
          <p:cNvSpPr>
            <a:spLocks noChangeArrowheads="1"/>
          </p:cNvSpPr>
          <p:nvPr/>
        </p:nvSpPr>
        <p:spPr bwMode="auto">
          <a:xfrm>
            <a:off x="1933575" y="4089400"/>
            <a:ext cx="381000" cy="274638"/>
          </a:xfrm>
          <a:prstGeom prst="rect">
            <a:avLst/>
          </a:prstGeom>
          <a:noFill/>
          <a:ln w="9525">
            <a:noFill/>
            <a:miter lim="800000"/>
            <a:headEnd/>
            <a:tailEnd/>
          </a:ln>
        </p:spPr>
        <p:txBody>
          <a:bodyPr wrap="none" lIns="0" tIns="0" rIns="0" bIns="0">
            <a:spAutoFit/>
          </a:bodyPr>
          <a:lstStyle/>
          <a:p>
            <a:pPr eaLnBrk="0" hangingPunct="0"/>
            <a:r>
              <a:rPr lang="en-US" altLang="en-US" b="1">
                <a:solidFill>
                  <a:srgbClr val="FFFFFF"/>
                </a:solidFill>
                <a:latin typeface="Calibri" pitchFamily="34" charset="0"/>
              </a:rPr>
              <a:t>500</a:t>
            </a:r>
          </a:p>
        </p:txBody>
      </p:sp>
      <p:sp>
        <p:nvSpPr>
          <p:cNvPr id="8205" name="Rectangle 13"/>
          <p:cNvSpPr>
            <a:spLocks noChangeArrowheads="1"/>
          </p:cNvSpPr>
          <p:nvPr/>
        </p:nvSpPr>
        <p:spPr bwMode="auto">
          <a:xfrm>
            <a:off x="1809750" y="3319463"/>
            <a:ext cx="508000" cy="274637"/>
          </a:xfrm>
          <a:prstGeom prst="rect">
            <a:avLst/>
          </a:prstGeom>
          <a:noFill/>
          <a:ln w="9525">
            <a:noFill/>
            <a:miter lim="800000"/>
            <a:headEnd/>
            <a:tailEnd/>
          </a:ln>
        </p:spPr>
        <p:txBody>
          <a:bodyPr wrap="none" lIns="0" tIns="0" rIns="0" bIns="0">
            <a:spAutoFit/>
          </a:bodyPr>
          <a:lstStyle/>
          <a:p>
            <a:pPr eaLnBrk="0" hangingPunct="0"/>
            <a:r>
              <a:rPr lang="en-US" altLang="en-US" b="1">
                <a:solidFill>
                  <a:srgbClr val="FFFFFF"/>
                </a:solidFill>
                <a:latin typeface="Calibri" pitchFamily="34" charset="0"/>
              </a:rPr>
              <a:t>1000</a:t>
            </a:r>
          </a:p>
        </p:txBody>
      </p:sp>
      <p:sp>
        <p:nvSpPr>
          <p:cNvPr id="8206" name="Rectangle 14"/>
          <p:cNvSpPr>
            <a:spLocks noChangeArrowheads="1"/>
          </p:cNvSpPr>
          <p:nvPr/>
        </p:nvSpPr>
        <p:spPr bwMode="auto">
          <a:xfrm>
            <a:off x="1809750" y="2559050"/>
            <a:ext cx="508000" cy="274638"/>
          </a:xfrm>
          <a:prstGeom prst="rect">
            <a:avLst/>
          </a:prstGeom>
          <a:noFill/>
          <a:ln w="9525">
            <a:noFill/>
            <a:miter lim="800000"/>
            <a:headEnd/>
            <a:tailEnd/>
          </a:ln>
        </p:spPr>
        <p:txBody>
          <a:bodyPr wrap="none" lIns="0" tIns="0" rIns="0" bIns="0">
            <a:spAutoFit/>
          </a:bodyPr>
          <a:lstStyle/>
          <a:p>
            <a:pPr eaLnBrk="0" hangingPunct="0"/>
            <a:r>
              <a:rPr lang="en-US" altLang="en-US" b="1">
                <a:solidFill>
                  <a:srgbClr val="FFFFFF"/>
                </a:solidFill>
                <a:latin typeface="Calibri" pitchFamily="34" charset="0"/>
              </a:rPr>
              <a:t>1500</a:t>
            </a:r>
          </a:p>
        </p:txBody>
      </p:sp>
      <p:sp>
        <p:nvSpPr>
          <p:cNvPr id="8207" name="Rectangle 15"/>
          <p:cNvSpPr>
            <a:spLocks noChangeArrowheads="1"/>
          </p:cNvSpPr>
          <p:nvPr/>
        </p:nvSpPr>
        <p:spPr bwMode="auto">
          <a:xfrm>
            <a:off x="1809750" y="1876425"/>
            <a:ext cx="508000" cy="274638"/>
          </a:xfrm>
          <a:prstGeom prst="rect">
            <a:avLst/>
          </a:prstGeom>
          <a:noFill/>
          <a:ln w="9525">
            <a:noFill/>
            <a:miter lim="800000"/>
            <a:headEnd/>
            <a:tailEnd/>
          </a:ln>
        </p:spPr>
        <p:txBody>
          <a:bodyPr wrap="none" lIns="0" tIns="0" rIns="0" bIns="0">
            <a:spAutoFit/>
          </a:bodyPr>
          <a:lstStyle/>
          <a:p>
            <a:pPr eaLnBrk="0" hangingPunct="0"/>
            <a:r>
              <a:rPr lang="en-US" altLang="en-US" b="1">
                <a:solidFill>
                  <a:srgbClr val="FFFFFF"/>
                </a:solidFill>
                <a:latin typeface="Calibri" pitchFamily="34" charset="0"/>
              </a:rPr>
              <a:t>2000</a:t>
            </a:r>
          </a:p>
        </p:txBody>
      </p:sp>
      <p:sp>
        <p:nvSpPr>
          <p:cNvPr id="8208" name="Line 16"/>
          <p:cNvSpPr>
            <a:spLocks noChangeShapeType="1"/>
          </p:cNvSpPr>
          <p:nvPr/>
        </p:nvSpPr>
        <p:spPr bwMode="auto">
          <a:xfrm>
            <a:off x="2524125" y="4987925"/>
            <a:ext cx="1588" cy="50800"/>
          </a:xfrm>
          <a:prstGeom prst="line">
            <a:avLst/>
          </a:prstGeom>
          <a:noFill/>
          <a:ln w="12700">
            <a:solidFill>
              <a:srgbClr val="FFFFFF"/>
            </a:solidFill>
            <a:round/>
            <a:headEnd type="none" w="sm" len="sm"/>
            <a:tailEnd type="none" w="sm" len="sm"/>
          </a:ln>
        </p:spPr>
        <p:txBody>
          <a:bodyPr wrap="none" anchor="ctr"/>
          <a:lstStyle/>
          <a:p>
            <a:endParaRPr lang="en-NZ"/>
          </a:p>
        </p:txBody>
      </p:sp>
      <p:sp>
        <p:nvSpPr>
          <p:cNvPr id="8209" name="Line 17"/>
          <p:cNvSpPr>
            <a:spLocks noChangeShapeType="1"/>
          </p:cNvSpPr>
          <p:nvPr/>
        </p:nvSpPr>
        <p:spPr bwMode="auto">
          <a:xfrm>
            <a:off x="3998913" y="5000625"/>
            <a:ext cx="1587" cy="50800"/>
          </a:xfrm>
          <a:prstGeom prst="line">
            <a:avLst/>
          </a:prstGeom>
          <a:noFill/>
          <a:ln w="12700">
            <a:solidFill>
              <a:srgbClr val="FFFFFF"/>
            </a:solidFill>
            <a:round/>
            <a:headEnd type="none" w="sm" len="sm"/>
            <a:tailEnd type="none" w="sm" len="sm"/>
          </a:ln>
        </p:spPr>
        <p:txBody>
          <a:bodyPr wrap="none" anchor="ctr"/>
          <a:lstStyle/>
          <a:p>
            <a:endParaRPr lang="en-NZ"/>
          </a:p>
        </p:txBody>
      </p:sp>
      <p:sp>
        <p:nvSpPr>
          <p:cNvPr id="173074" name="Rectangle 18"/>
          <p:cNvSpPr>
            <a:spLocks noChangeArrowheads="1"/>
          </p:cNvSpPr>
          <p:nvPr/>
        </p:nvSpPr>
        <p:spPr bwMode="auto">
          <a:xfrm>
            <a:off x="2573338" y="5041900"/>
            <a:ext cx="1358900" cy="549275"/>
          </a:xfrm>
          <a:prstGeom prst="rect">
            <a:avLst/>
          </a:prstGeom>
          <a:noFill/>
          <a:ln w="9525">
            <a:noFill/>
            <a:miter lim="800000"/>
            <a:headEnd/>
            <a:tailEnd/>
          </a:ln>
          <a:effectLst/>
        </p:spPr>
        <p:txBody>
          <a:bodyPr wrap="none" lIns="0" tIns="0" rIns="0" bIns="0">
            <a:spAutoFit/>
          </a:bodyPr>
          <a:lstStyle/>
          <a:p>
            <a:pPr algn="ctr" eaLnBrk="0" fontAlgn="auto" hangingPunct="0">
              <a:spcBef>
                <a:spcPts val="0"/>
              </a:spcBef>
              <a:spcAft>
                <a:spcPts val="0"/>
              </a:spcAft>
              <a:defRPr/>
            </a:pPr>
            <a:r>
              <a:rPr lang="en-US" altLang="en-US">
                <a:solidFill>
                  <a:srgbClr val="CC3300"/>
                </a:solidFill>
                <a:latin typeface="+mn-lt"/>
                <a:cs typeface="+mn-cs"/>
              </a:rPr>
              <a:t>Osteoporotic </a:t>
            </a:r>
          </a:p>
          <a:p>
            <a:pPr algn="ctr" eaLnBrk="0" fontAlgn="auto" hangingPunct="0">
              <a:spcBef>
                <a:spcPts val="0"/>
              </a:spcBef>
              <a:spcAft>
                <a:spcPts val="0"/>
              </a:spcAft>
              <a:defRPr/>
            </a:pPr>
            <a:r>
              <a:rPr lang="en-US" altLang="en-US">
                <a:solidFill>
                  <a:srgbClr val="CC3300"/>
                </a:solidFill>
                <a:latin typeface="+mn-lt"/>
                <a:cs typeface="+mn-cs"/>
              </a:rPr>
              <a:t>Fractures</a:t>
            </a:r>
            <a:endParaRPr lang="en-US" altLang="en-US" b="1">
              <a:solidFill>
                <a:srgbClr val="CC3300"/>
              </a:solidFill>
              <a:effectLst>
                <a:outerShdw blurRad="38100" dist="38100" dir="2700000" algn="tl">
                  <a:srgbClr val="C0C0C0"/>
                </a:outerShdw>
              </a:effectLst>
              <a:latin typeface="+mn-lt"/>
              <a:cs typeface="+mn-cs"/>
            </a:endParaRPr>
          </a:p>
        </p:txBody>
      </p:sp>
      <p:sp>
        <p:nvSpPr>
          <p:cNvPr id="8211" name="Rectangle 19"/>
          <p:cNvSpPr>
            <a:spLocks noChangeArrowheads="1"/>
          </p:cNvSpPr>
          <p:nvPr/>
        </p:nvSpPr>
        <p:spPr bwMode="auto">
          <a:xfrm>
            <a:off x="-127000" y="6059488"/>
            <a:ext cx="9043988" cy="939800"/>
          </a:xfrm>
          <a:prstGeom prst="rect">
            <a:avLst/>
          </a:prstGeom>
          <a:noFill/>
          <a:ln w="9525">
            <a:noFill/>
            <a:miter lim="800000"/>
            <a:headEnd/>
            <a:tailEnd/>
          </a:ln>
        </p:spPr>
        <p:txBody>
          <a:bodyPr lIns="88900" tIns="44450" rIns="88900" bIns="44450">
            <a:spAutoFit/>
          </a:bodyPr>
          <a:lstStyle/>
          <a:p>
            <a:pPr algn="r" eaLnBrk="0" hangingPunct="0"/>
            <a:r>
              <a:rPr lang="en-US" altLang="en-US" sz="1400">
                <a:latin typeface="Calibri" pitchFamily="34" charset="0"/>
              </a:rPr>
              <a:t>	</a:t>
            </a:r>
          </a:p>
          <a:p>
            <a:pPr algn="r" eaLnBrk="0" hangingPunct="0"/>
            <a:r>
              <a:rPr lang="en-US" altLang="en-US" sz="1400" baseline="30000">
                <a:latin typeface="Calibri" pitchFamily="34" charset="0"/>
              </a:rPr>
              <a:t>1</a:t>
            </a:r>
            <a:r>
              <a:rPr lang="en-US" altLang="en-US" sz="1400">
                <a:latin typeface="Calibri" pitchFamily="34" charset="0"/>
              </a:rPr>
              <a:t>Osteoporosis Fast Facts. National Osteoporosis Foundation. 2000.</a:t>
            </a:r>
            <a:br>
              <a:rPr lang="en-US" altLang="en-US" sz="1400">
                <a:latin typeface="Calibri" pitchFamily="34" charset="0"/>
              </a:rPr>
            </a:br>
            <a:r>
              <a:rPr lang="en-US" altLang="en-US" sz="1400" baseline="30000">
                <a:latin typeface="Calibri" pitchFamily="34" charset="0"/>
              </a:rPr>
              <a:t>2 </a:t>
            </a:r>
            <a:r>
              <a:rPr lang="en-US" altLang="en-US" sz="1400">
                <a:latin typeface="Calibri" pitchFamily="34" charset="0"/>
              </a:rPr>
              <a:t>National Institutes of Health. </a:t>
            </a:r>
            <a:r>
              <a:rPr lang="en-US" altLang="en-US" sz="1400" i="1">
                <a:latin typeface="Calibri" pitchFamily="34" charset="0"/>
              </a:rPr>
              <a:t>Healthy Heart Handbook for Women</a:t>
            </a:r>
            <a:r>
              <a:rPr lang="en-US" altLang="en-US" sz="1400">
                <a:latin typeface="Calibri" pitchFamily="34" charset="0"/>
              </a:rPr>
              <a:t>. 2000.</a:t>
            </a:r>
            <a:br>
              <a:rPr lang="en-US" altLang="en-US" sz="1400">
                <a:latin typeface="Calibri" pitchFamily="34" charset="0"/>
              </a:rPr>
            </a:br>
            <a:endParaRPr lang="en-US" altLang="en-US" sz="1400">
              <a:latin typeface="Calibri" pitchFamily="34" charset="0"/>
            </a:endParaRPr>
          </a:p>
        </p:txBody>
      </p:sp>
      <p:sp>
        <p:nvSpPr>
          <p:cNvPr id="8212" name="Rectangle 20"/>
          <p:cNvSpPr>
            <a:spLocks noChangeArrowheads="1"/>
          </p:cNvSpPr>
          <p:nvPr/>
        </p:nvSpPr>
        <p:spPr bwMode="auto">
          <a:xfrm>
            <a:off x="4264025" y="4217988"/>
            <a:ext cx="963613" cy="773112"/>
          </a:xfrm>
          <a:prstGeom prst="rect">
            <a:avLst/>
          </a:prstGeom>
          <a:solidFill>
            <a:srgbClr val="99FF99"/>
          </a:solidFill>
          <a:ln w="12700">
            <a:noFill/>
            <a:miter lim="800000"/>
            <a:headEnd/>
            <a:tailEnd/>
          </a:ln>
        </p:spPr>
        <p:txBody>
          <a:bodyPr lIns="90488" tIns="44450" rIns="90488" bIns="44450"/>
          <a:lstStyle/>
          <a:p>
            <a:pPr eaLnBrk="0" hangingPunct="0">
              <a:spcBef>
                <a:spcPct val="50000"/>
              </a:spcBef>
            </a:pPr>
            <a:endParaRPr lang="en-US" altLang="en-US" sz="2400">
              <a:latin typeface="Calibri" pitchFamily="34" charset="0"/>
            </a:endParaRPr>
          </a:p>
        </p:txBody>
      </p:sp>
      <p:sp>
        <p:nvSpPr>
          <p:cNvPr id="8213" name="Rectangle 21"/>
          <p:cNvSpPr>
            <a:spLocks noChangeArrowheads="1"/>
          </p:cNvSpPr>
          <p:nvPr/>
        </p:nvSpPr>
        <p:spPr bwMode="auto">
          <a:xfrm>
            <a:off x="4391025" y="3930650"/>
            <a:ext cx="703263" cy="212725"/>
          </a:xfrm>
          <a:prstGeom prst="rect">
            <a:avLst/>
          </a:prstGeom>
          <a:noFill/>
          <a:ln w="9525">
            <a:noFill/>
            <a:miter lim="800000"/>
            <a:headEnd/>
            <a:tailEnd/>
          </a:ln>
        </p:spPr>
        <p:txBody>
          <a:bodyPr wrap="none" lIns="0" tIns="0" rIns="0" bIns="0">
            <a:spAutoFit/>
          </a:bodyPr>
          <a:lstStyle/>
          <a:p>
            <a:pPr eaLnBrk="0" hangingPunct="0"/>
            <a:r>
              <a:rPr lang="en-US" altLang="en-US" sz="1400" b="1">
                <a:solidFill>
                  <a:srgbClr val="FFFFFF"/>
                </a:solidFill>
                <a:latin typeface="Calibri" pitchFamily="34" charset="0"/>
              </a:rPr>
              <a:t>500 000</a:t>
            </a:r>
            <a:r>
              <a:rPr lang="en-US" altLang="en-US" sz="1400" b="1" baseline="30000">
                <a:latin typeface="Calibri" pitchFamily="34" charset="0"/>
              </a:rPr>
              <a:t>2</a:t>
            </a:r>
          </a:p>
        </p:txBody>
      </p:sp>
      <p:sp>
        <p:nvSpPr>
          <p:cNvPr id="8214" name="Rectangle 22"/>
          <p:cNvSpPr>
            <a:spLocks noChangeArrowheads="1"/>
          </p:cNvSpPr>
          <p:nvPr/>
        </p:nvSpPr>
        <p:spPr bwMode="auto">
          <a:xfrm>
            <a:off x="4313238" y="5092700"/>
            <a:ext cx="25400" cy="274638"/>
          </a:xfrm>
          <a:prstGeom prst="rect">
            <a:avLst/>
          </a:prstGeom>
          <a:noFill/>
          <a:ln w="9525">
            <a:noFill/>
            <a:miter lim="800000"/>
            <a:headEnd/>
            <a:tailEnd/>
          </a:ln>
        </p:spPr>
        <p:txBody>
          <a:bodyPr wrap="none" anchor="ctr"/>
          <a:lstStyle/>
          <a:p>
            <a:endParaRPr lang="en-NZ">
              <a:latin typeface="Calibri" pitchFamily="34" charset="0"/>
            </a:endParaRPr>
          </a:p>
        </p:txBody>
      </p:sp>
      <p:sp>
        <p:nvSpPr>
          <p:cNvPr id="8215" name="Rectangle 23"/>
          <p:cNvSpPr>
            <a:spLocks noChangeArrowheads="1"/>
          </p:cNvSpPr>
          <p:nvPr/>
        </p:nvSpPr>
        <p:spPr bwMode="auto">
          <a:xfrm>
            <a:off x="5154613" y="3841750"/>
            <a:ext cx="469900" cy="301625"/>
          </a:xfrm>
          <a:prstGeom prst="rect">
            <a:avLst/>
          </a:prstGeom>
          <a:noFill/>
          <a:ln w="9525">
            <a:noFill/>
            <a:miter lim="800000"/>
            <a:headEnd/>
            <a:tailEnd/>
          </a:ln>
        </p:spPr>
        <p:txBody>
          <a:bodyPr wrap="none" anchor="ctr"/>
          <a:lstStyle/>
          <a:p>
            <a:endParaRPr lang="en-NZ">
              <a:latin typeface="Calibri" pitchFamily="34" charset="0"/>
            </a:endParaRPr>
          </a:p>
        </p:txBody>
      </p:sp>
      <p:sp>
        <p:nvSpPr>
          <p:cNvPr id="8216" name="Rectangle 24"/>
          <p:cNvSpPr>
            <a:spLocks noChangeArrowheads="1"/>
          </p:cNvSpPr>
          <p:nvPr/>
        </p:nvSpPr>
        <p:spPr bwMode="auto">
          <a:xfrm>
            <a:off x="5737225" y="4652963"/>
            <a:ext cx="965200" cy="338137"/>
          </a:xfrm>
          <a:prstGeom prst="rect">
            <a:avLst/>
          </a:prstGeom>
          <a:solidFill>
            <a:srgbClr val="33CCCC"/>
          </a:solidFill>
          <a:ln w="12700">
            <a:noFill/>
            <a:miter lim="800000"/>
            <a:headEnd/>
            <a:tailEnd/>
          </a:ln>
        </p:spPr>
        <p:txBody>
          <a:bodyPr lIns="90488" tIns="44450" rIns="90488" bIns="44450"/>
          <a:lstStyle/>
          <a:p>
            <a:pPr eaLnBrk="0" hangingPunct="0">
              <a:spcBef>
                <a:spcPct val="50000"/>
              </a:spcBef>
            </a:pPr>
            <a:endParaRPr lang="en-US" altLang="en-US" sz="2400">
              <a:latin typeface="Calibri" pitchFamily="34" charset="0"/>
            </a:endParaRPr>
          </a:p>
        </p:txBody>
      </p:sp>
      <p:sp>
        <p:nvSpPr>
          <p:cNvPr id="8217" name="Rectangle 25"/>
          <p:cNvSpPr>
            <a:spLocks noChangeArrowheads="1"/>
          </p:cNvSpPr>
          <p:nvPr/>
        </p:nvSpPr>
        <p:spPr bwMode="auto">
          <a:xfrm>
            <a:off x="5867400" y="4397375"/>
            <a:ext cx="703263" cy="212725"/>
          </a:xfrm>
          <a:prstGeom prst="rect">
            <a:avLst/>
          </a:prstGeom>
          <a:noFill/>
          <a:ln w="9525">
            <a:noFill/>
            <a:miter lim="800000"/>
            <a:headEnd/>
            <a:tailEnd/>
          </a:ln>
        </p:spPr>
        <p:txBody>
          <a:bodyPr wrap="none" lIns="0" tIns="0" rIns="0" bIns="0">
            <a:spAutoFit/>
          </a:bodyPr>
          <a:lstStyle/>
          <a:p>
            <a:pPr eaLnBrk="0" hangingPunct="0"/>
            <a:r>
              <a:rPr lang="en-US" altLang="en-US" sz="1400" b="1">
                <a:solidFill>
                  <a:srgbClr val="FFFFFF"/>
                </a:solidFill>
                <a:latin typeface="Calibri" pitchFamily="34" charset="0"/>
              </a:rPr>
              <a:t>240 000</a:t>
            </a:r>
            <a:r>
              <a:rPr lang="en-US" altLang="en-US" sz="1400" b="1" baseline="30000">
                <a:latin typeface="Calibri" pitchFamily="34" charset="0"/>
              </a:rPr>
              <a:t>3</a:t>
            </a:r>
            <a:endParaRPr lang="en-US" altLang="en-US" sz="1600" b="1" baseline="30000">
              <a:latin typeface="Calibri" pitchFamily="34" charset="0"/>
            </a:endParaRPr>
          </a:p>
        </p:txBody>
      </p:sp>
      <p:sp>
        <p:nvSpPr>
          <p:cNvPr id="8218" name="Line 26"/>
          <p:cNvSpPr>
            <a:spLocks noChangeShapeType="1"/>
          </p:cNvSpPr>
          <p:nvPr/>
        </p:nvSpPr>
        <p:spPr bwMode="auto">
          <a:xfrm>
            <a:off x="6945313" y="5000625"/>
            <a:ext cx="3175" cy="50800"/>
          </a:xfrm>
          <a:prstGeom prst="line">
            <a:avLst/>
          </a:prstGeom>
          <a:noFill/>
          <a:ln w="12700">
            <a:solidFill>
              <a:srgbClr val="FFFFFF"/>
            </a:solidFill>
            <a:round/>
            <a:headEnd type="none" w="sm" len="sm"/>
            <a:tailEnd type="none" w="sm" len="sm"/>
          </a:ln>
        </p:spPr>
        <p:txBody>
          <a:bodyPr wrap="none" anchor="ctr"/>
          <a:lstStyle/>
          <a:p>
            <a:endParaRPr lang="en-NZ"/>
          </a:p>
        </p:txBody>
      </p:sp>
      <p:sp>
        <p:nvSpPr>
          <p:cNvPr id="8219" name="Rectangle 27"/>
          <p:cNvSpPr>
            <a:spLocks noChangeArrowheads="1"/>
          </p:cNvSpPr>
          <p:nvPr/>
        </p:nvSpPr>
        <p:spPr bwMode="auto">
          <a:xfrm>
            <a:off x="5992813" y="5092700"/>
            <a:ext cx="25400" cy="274638"/>
          </a:xfrm>
          <a:prstGeom prst="rect">
            <a:avLst/>
          </a:prstGeom>
          <a:noFill/>
          <a:ln w="9525">
            <a:noFill/>
            <a:miter lim="800000"/>
            <a:headEnd/>
            <a:tailEnd/>
          </a:ln>
        </p:spPr>
        <p:txBody>
          <a:bodyPr wrap="none" anchor="ctr"/>
          <a:lstStyle/>
          <a:p>
            <a:endParaRPr lang="en-NZ">
              <a:latin typeface="Calibri" pitchFamily="34" charset="0"/>
            </a:endParaRPr>
          </a:p>
        </p:txBody>
      </p:sp>
      <p:sp>
        <p:nvSpPr>
          <p:cNvPr id="173084" name="Rectangle 28"/>
          <p:cNvSpPr>
            <a:spLocks noChangeArrowheads="1"/>
          </p:cNvSpPr>
          <p:nvPr/>
        </p:nvSpPr>
        <p:spPr bwMode="auto">
          <a:xfrm>
            <a:off x="6615113" y="4316413"/>
            <a:ext cx="177800" cy="271462"/>
          </a:xfrm>
          <a:prstGeom prst="rect">
            <a:avLst/>
          </a:prstGeom>
          <a:noFill/>
          <a:ln w="9525">
            <a:noFill/>
            <a:miter lim="800000"/>
            <a:headEnd/>
            <a:tailEnd/>
          </a:ln>
          <a:effectLst/>
        </p:spPr>
        <p:txBody>
          <a:bodyPr wrap="none" lIns="88900" tIns="44450" rIns="88900" bIns="44450">
            <a:spAutoFit/>
          </a:bodyPr>
          <a:lstStyle/>
          <a:p>
            <a:pPr eaLnBrk="0" fontAlgn="auto" hangingPunct="0">
              <a:spcBef>
                <a:spcPts val="0"/>
              </a:spcBef>
              <a:spcAft>
                <a:spcPts val="0"/>
              </a:spcAft>
              <a:defRPr/>
            </a:pPr>
            <a:endParaRPr lang="en-US" altLang="en-US" sz="1200">
              <a:effectLst>
                <a:outerShdw blurRad="38100" dist="38100" dir="2700000" algn="tl">
                  <a:srgbClr val="C0C0C0"/>
                </a:outerShdw>
              </a:effectLst>
              <a:latin typeface="+mn-lt"/>
              <a:cs typeface="+mn-cs"/>
            </a:endParaRPr>
          </a:p>
        </p:txBody>
      </p:sp>
      <p:sp>
        <p:nvSpPr>
          <p:cNvPr id="8221" name="Rectangle 29"/>
          <p:cNvSpPr>
            <a:spLocks noChangeArrowheads="1"/>
          </p:cNvSpPr>
          <p:nvPr/>
        </p:nvSpPr>
        <p:spPr bwMode="auto">
          <a:xfrm>
            <a:off x="7212013" y="4719638"/>
            <a:ext cx="963612" cy="271462"/>
          </a:xfrm>
          <a:prstGeom prst="rect">
            <a:avLst/>
          </a:prstGeom>
          <a:solidFill>
            <a:srgbClr val="CC99FF"/>
          </a:solidFill>
          <a:ln w="12700">
            <a:noFill/>
            <a:miter lim="800000"/>
            <a:headEnd/>
            <a:tailEnd/>
          </a:ln>
        </p:spPr>
        <p:txBody>
          <a:bodyPr lIns="90488" tIns="44450" rIns="90488" bIns="44450"/>
          <a:lstStyle/>
          <a:p>
            <a:pPr eaLnBrk="0" hangingPunct="0">
              <a:spcBef>
                <a:spcPct val="50000"/>
              </a:spcBef>
            </a:pPr>
            <a:endParaRPr lang="en-US" altLang="en-US" sz="2400">
              <a:latin typeface="Calibri" pitchFamily="34" charset="0"/>
            </a:endParaRPr>
          </a:p>
        </p:txBody>
      </p:sp>
      <p:sp>
        <p:nvSpPr>
          <p:cNvPr id="8222" name="Rectangle 30"/>
          <p:cNvSpPr>
            <a:spLocks noChangeArrowheads="1"/>
          </p:cNvSpPr>
          <p:nvPr/>
        </p:nvSpPr>
        <p:spPr bwMode="auto">
          <a:xfrm>
            <a:off x="7388225" y="4457700"/>
            <a:ext cx="703263" cy="212725"/>
          </a:xfrm>
          <a:prstGeom prst="rect">
            <a:avLst/>
          </a:prstGeom>
          <a:noFill/>
          <a:ln w="9525">
            <a:noFill/>
            <a:miter lim="800000"/>
            <a:headEnd/>
            <a:tailEnd/>
          </a:ln>
        </p:spPr>
        <p:txBody>
          <a:bodyPr wrap="none" lIns="0" tIns="0" rIns="0" bIns="0">
            <a:spAutoFit/>
          </a:bodyPr>
          <a:lstStyle/>
          <a:p>
            <a:pPr eaLnBrk="0" hangingPunct="0"/>
            <a:r>
              <a:rPr lang="en-US" altLang="en-US" sz="1400" b="1">
                <a:solidFill>
                  <a:srgbClr val="FFFFFF"/>
                </a:solidFill>
                <a:latin typeface="Calibri" pitchFamily="34" charset="0"/>
              </a:rPr>
              <a:t>180 000</a:t>
            </a:r>
            <a:r>
              <a:rPr lang="en-US" altLang="en-US" sz="1400" b="1" baseline="30000">
                <a:latin typeface="Calibri" pitchFamily="34" charset="0"/>
              </a:rPr>
              <a:t>3</a:t>
            </a:r>
            <a:endParaRPr lang="en-US" altLang="en-US" sz="1600" b="1" baseline="30000">
              <a:latin typeface="Calibri" pitchFamily="34" charset="0"/>
            </a:endParaRPr>
          </a:p>
        </p:txBody>
      </p:sp>
      <p:sp>
        <p:nvSpPr>
          <p:cNvPr id="8223" name="Line 31"/>
          <p:cNvSpPr>
            <a:spLocks noChangeShapeType="1"/>
          </p:cNvSpPr>
          <p:nvPr/>
        </p:nvSpPr>
        <p:spPr bwMode="auto">
          <a:xfrm>
            <a:off x="8421688" y="5000625"/>
            <a:ext cx="1587" cy="50800"/>
          </a:xfrm>
          <a:prstGeom prst="line">
            <a:avLst/>
          </a:prstGeom>
          <a:noFill/>
          <a:ln w="12700">
            <a:solidFill>
              <a:srgbClr val="FFFFFF"/>
            </a:solidFill>
            <a:round/>
            <a:headEnd type="none" w="sm" len="sm"/>
            <a:tailEnd type="none" w="sm" len="sm"/>
          </a:ln>
        </p:spPr>
        <p:txBody>
          <a:bodyPr wrap="none" anchor="ctr"/>
          <a:lstStyle/>
          <a:p>
            <a:endParaRPr lang="en-NZ"/>
          </a:p>
        </p:txBody>
      </p:sp>
      <p:sp>
        <p:nvSpPr>
          <p:cNvPr id="8224" name="Rectangle 32"/>
          <p:cNvSpPr>
            <a:spLocks noChangeArrowheads="1"/>
          </p:cNvSpPr>
          <p:nvPr/>
        </p:nvSpPr>
        <p:spPr bwMode="auto">
          <a:xfrm>
            <a:off x="7199313" y="5092700"/>
            <a:ext cx="25400" cy="274638"/>
          </a:xfrm>
          <a:prstGeom prst="rect">
            <a:avLst/>
          </a:prstGeom>
          <a:noFill/>
          <a:ln w="9525">
            <a:noFill/>
            <a:miter lim="800000"/>
            <a:headEnd/>
            <a:tailEnd/>
          </a:ln>
        </p:spPr>
        <p:txBody>
          <a:bodyPr wrap="none" anchor="ctr"/>
          <a:lstStyle/>
          <a:p>
            <a:endParaRPr lang="en-NZ">
              <a:latin typeface="Calibri" pitchFamily="34" charset="0"/>
            </a:endParaRPr>
          </a:p>
        </p:txBody>
      </p:sp>
      <p:sp>
        <p:nvSpPr>
          <p:cNvPr id="8225" name="Rectangle 33"/>
          <p:cNvSpPr>
            <a:spLocks noChangeArrowheads="1"/>
          </p:cNvSpPr>
          <p:nvPr/>
        </p:nvSpPr>
        <p:spPr bwMode="auto">
          <a:xfrm>
            <a:off x="8097838" y="4454525"/>
            <a:ext cx="212725" cy="231775"/>
          </a:xfrm>
          <a:prstGeom prst="rect">
            <a:avLst/>
          </a:prstGeom>
          <a:noFill/>
          <a:ln w="9525">
            <a:noFill/>
            <a:miter lim="800000"/>
            <a:headEnd/>
            <a:tailEnd/>
          </a:ln>
        </p:spPr>
        <p:txBody>
          <a:bodyPr wrap="none" anchor="ctr"/>
          <a:lstStyle/>
          <a:p>
            <a:endParaRPr lang="en-NZ">
              <a:latin typeface="Calibri" pitchFamily="34" charset="0"/>
            </a:endParaRPr>
          </a:p>
        </p:txBody>
      </p:sp>
      <p:sp>
        <p:nvSpPr>
          <p:cNvPr id="8226" name="Rectangle 34"/>
          <p:cNvSpPr>
            <a:spLocks noChangeArrowheads="1"/>
          </p:cNvSpPr>
          <p:nvPr/>
        </p:nvSpPr>
        <p:spPr bwMode="auto">
          <a:xfrm>
            <a:off x="315913" y="2887663"/>
            <a:ext cx="1476375" cy="1187450"/>
          </a:xfrm>
          <a:prstGeom prst="rect">
            <a:avLst/>
          </a:prstGeom>
          <a:noFill/>
          <a:ln w="9525">
            <a:noFill/>
            <a:miter lim="800000"/>
            <a:headEnd/>
            <a:tailEnd/>
          </a:ln>
        </p:spPr>
        <p:txBody>
          <a:bodyPr lIns="88900" tIns="44450" rIns="88900" bIns="44450">
            <a:spAutoFit/>
          </a:bodyPr>
          <a:lstStyle/>
          <a:p>
            <a:pPr algn="ctr" eaLnBrk="0" hangingPunct="0">
              <a:spcBef>
                <a:spcPct val="50000"/>
              </a:spcBef>
            </a:pPr>
            <a:r>
              <a:rPr lang="en-US" altLang="en-US" b="1">
                <a:latin typeface="Calibri" pitchFamily="34" charset="0"/>
              </a:rPr>
              <a:t>Annual</a:t>
            </a:r>
            <a:br>
              <a:rPr lang="en-US" altLang="en-US" b="1">
                <a:latin typeface="Calibri" pitchFamily="34" charset="0"/>
              </a:rPr>
            </a:br>
            <a:r>
              <a:rPr lang="en-US" altLang="en-US" b="1">
                <a:latin typeface="Calibri" pitchFamily="34" charset="0"/>
              </a:rPr>
              <a:t> Incidence </a:t>
            </a:r>
            <a:br>
              <a:rPr lang="en-US" altLang="en-US" b="1">
                <a:latin typeface="Calibri" pitchFamily="34" charset="0"/>
              </a:rPr>
            </a:br>
            <a:r>
              <a:rPr lang="en-US" altLang="en-US" b="1">
                <a:latin typeface="Calibri" pitchFamily="34" charset="0"/>
              </a:rPr>
              <a:t>in the </a:t>
            </a:r>
            <a:br>
              <a:rPr lang="en-US" altLang="en-US" b="1">
                <a:latin typeface="Calibri" pitchFamily="34" charset="0"/>
              </a:rPr>
            </a:br>
            <a:r>
              <a:rPr lang="en-US" altLang="en-US" b="1">
                <a:latin typeface="Calibri" pitchFamily="34" charset="0"/>
              </a:rPr>
              <a:t>US x 1000 </a:t>
            </a:r>
          </a:p>
        </p:txBody>
      </p:sp>
      <p:sp>
        <p:nvSpPr>
          <p:cNvPr id="8227" name="Rectangle 35"/>
          <p:cNvSpPr>
            <a:spLocks noChangeArrowheads="1"/>
          </p:cNvSpPr>
          <p:nvPr/>
        </p:nvSpPr>
        <p:spPr bwMode="auto">
          <a:xfrm>
            <a:off x="4451350" y="5041900"/>
            <a:ext cx="558800" cy="549275"/>
          </a:xfrm>
          <a:prstGeom prst="rect">
            <a:avLst/>
          </a:prstGeom>
          <a:noFill/>
          <a:ln w="9525">
            <a:noFill/>
            <a:miter lim="800000"/>
            <a:headEnd/>
            <a:tailEnd/>
          </a:ln>
        </p:spPr>
        <p:txBody>
          <a:bodyPr wrap="none" lIns="0" tIns="0" rIns="0" bIns="0">
            <a:spAutoFit/>
          </a:bodyPr>
          <a:lstStyle/>
          <a:p>
            <a:pPr algn="ctr" eaLnBrk="0" hangingPunct="0"/>
            <a:r>
              <a:rPr lang="en-US" altLang="en-US">
                <a:solidFill>
                  <a:srgbClr val="FFFFFF"/>
                </a:solidFill>
                <a:latin typeface="Calibri" pitchFamily="34" charset="0"/>
              </a:rPr>
              <a:t>Heart</a:t>
            </a:r>
          </a:p>
          <a:p>
            <a:pPr algn="ctr" eaLnBrk="0" hangingPunct="0"/>
            <a:r>
              <a:rPr lang="en-US" altLang="en-US">
                <a:solidFill>
                  <a:srgbClr val="CC3300"/>
                </a:solidFill>
                <a:latin typeface="Calibri" pitchFamily="34" charset="0"/>
              </a:rPr>
              <a:t>MI</a:t>
            </a:r>
            <a:endParaRPr lang="en-US" altLang="en-US" b="1">
              <a:solidFill>
                <a:srgbClr val="CC3300"/>
              </a:solidFill>
              <a:latin typeface="Calibri" pitchFamily="34" charset="0"/>
            </a:endParaRPr>
          </a:p>
        </p:txBody>
      </p:sp>
      <p:sp>
        <p:nvSpPr>
          <p:cNvPr id="8228" name="Rectangle 36"/>
          <p:cNvSpPr>
            <a:spLocks noChangeArrowheads="1"/>
          </p:cNvSpPr>
          <p:nvPr/>
        </p:nvSpPr>
        <p:spPr bwMode="auto">
          <a:xfrm>
            <a:off x="5915025" y="5067300"/>
            <a:ext cx="660400" cy="274638"/>
          </a:xfrm>
          <a:prstGeom prst="rect">
            <a:avLst/>
          </a:prstGeom>
          <a:solidFill>
            <a:srgbClr val="CC3300"/>
          </a:solidFill>
          <a:ln w="9525">
            <a:noFill/>
            <a:miter lim="800000"/>
            <a:headEnd/>
            <a:tailEnd/>
          </a:ln>
        </p:spPr>
        <p:txBody>
          <a:bodyPr wrap="none" lIns="0" tIns="0" rIns="0" bIns="0">
            <a:spAutoFit/>
          </a:bodyPr>
          <a:lstStyle/>
          <a:p>
            <a:pPr eaLnBrk="0" hangingPunct="0"/>
            <a:r>
              <a:rPr lang="en-US" altLang="en-US">
                <a:solidFill>
                  <a:srgbClr val="FFFFFF"/>
                </a:solidFill>
                <a:latin typeface="Calibri" pitchFamily="34" charset="0"/>
              </a:rPr>
              <a:t>Stroke</a:t>
            </a:r>
          </a:p>
        </p:txBody>
      </p:sp>
      <p:sp>
        <p:nvSpPr>
          <p:cNvPr id="8229" name="Rectangle 37"/>
          <p:cNvSpPr>
            <a:spLocks noChangeArrowheads="1"/>
          </p:cNvSpPr>
          <p:nvPr/>
        </p:nvSpPr>
        <p:spPr bwMode="auto">
          <a:xfrm>
            <a:off x="7277100" y="5041900"/>
            <a:ext cx="736600" cy="549275"/>
          </a:xfrm>
          <a:prstGeom prst="rect">
            <a:avLst/>
          </a:prstGeom>
          <a:noFill/>
          <a:ln w="9525">
            <a:noFill/>
            <a:miter lim="800000"/>
            <a:headEnd/>
            <a:tailEnd/>
          </a:ln>
        </p:spPr>
        <p:txBody>
          <a:bodyPr wrap="none" lIns="0" tIns="0" rIns="0" bIns="0">
            <a:spAutoFit/>
          </a:bodyPr>
          <a:lstStyle/>
          <a:p>
            <a:pPr algn="ctr" eaLnBrk="0" hangingPunct="0"/>
            <a:r>
              <a:rPr lang="en-US" altLang="en-US">
                <a:solidFill>
                  <a:srgbClr val="FFFFFF"/>
                </a:solidFill>
                <a:latin typeface="Calibri" pitchFamily="34" charset="0"/>
              </a:rPr>
              <a:t>Breast</a:t>
            </a:r>
          </a:p>
          <a:p>
            <a:pPr algn="ctr" eaLnBrk="0" hangingPunct="0"/>
            <a:r>
              <a:rPr lang="en-US" altLang="en-US">
                <a:solidFill>
                  <a:srgbClr val="CC3300"/>
                </a:solidFill>
                <a:latin typeface="Calibri" pitchFamily="34" charset="0"/>
              </a:rPr>
              <a:t>Cancer</a:t>
            </a:r>
          </a:p>
        </p:txBody>
      </p:sp>
      <p:sp>
        <p:nvSpPr>
          <p:cNvPr id="8230" name="Rectangle 38"/>
          <p:cNvSpPr>
            <a:spLocks noGrp="1" noChangeArrowheads="1"/>
          </p:cNvSpPr>
          <p:nvPr>
            <p:ph type="title"/>
          </p:nvPr>
        </p:nvSpPr>
        <p:spPr>
          <a:xfrm>
            <a:off x="395288" y="280988"/>
            <a:ext cx="8748712" cy="1298575"/>
          </a:xfrm>
        </p:spPr>
        <p:txBody>
          <a:bodyPr>
            <a:normAutofit fontScale="90000"/>
          </a:bodyPr>
          <a:lstStyle/>
          <a:p>
            <a:pPr eaLnBrk="1" hangingPunct="1">
              <a:lnSpc>
                <a:spcPct val="90000"/>
              </a:lnSpc>
            </a:pPr>
            <a:r>
              <a:rPr lang="en-US" altLang="en-US" smtClean="0"/>
              <a:t>Comparative Incidence of Chronic Diseases</a:t>
            </a:r>
          </a:p>
        </p:txBody>
      </p:sp>
      <p:sp>
        <p:nvSpPr>
          <p:cNvPr id="8231" name="Line 39"/>
          <p:cNvSpPr>
            <a:spLocks noChangeShapeType="1"/>
          </p:cNvSpPr>
          <p:nvPr/>
        </p:nvSpPr>
        <p:spPr bwMode="auto">
          <a:xfrm flipH="1">
            <a:off x="2470150" y="1946275"/>
            <a:ext cx="52388" cy="1588"/>
          </a:xfrm>
          <a:prstGeom prst="line">
            <a:avLst/>
          </a:prstGeom>
          <a:noFill/>
          <a:ln w="12700">
            <a:solidFill>
              <a:srgbClr val="FFFFFF"/>
            </a:solidFill>
            <a:round/>
            <a:headEnd type="none" w="sm" len="sm"/>
            <a:tailEnd type="none" w="sm" len="sm"/>
          </a:ln>
        </p:spPr>
        <p:txBody>
          <a:bodyPr wrap="none" anchor="ctr"/>
          <a:lstStyle/>
          <a:p>
            <a:endParaRPr lang="en-NZ"/>
          </a:p>
        </p:txBody>
      </p:sp>
      <p:sp>
        <p:nvSpPr>
          <p:cNvPr id="8232" name="Line 40"/>
          <p:cNvSpPr>
            <a:spLocks noChangeShapeType="1"/>
          </p:cNvSpPr>
          <p:nvPr/>
        </p:nvSpPr>
        <p:spPr bwMode="auto">
          <a:xfrm flipH="1">
            <a:off x="2470150" y="4989513"/>
            <a:ext cx="52388" cy="1587"/>
          </a:xfrm>
          <a:prstGeom prst="line">
            <a:avLst/>
          </a:prstGeom>
          <a:noFill/>
          <a:ln w="12700">
            <a:solidFill>
              <a:srgbClr val="FFFFFF"/>
            </a:solidFill>
            <a:round/>
            <a:headEnd type="none" w="sm" len="sm"/>
            <a:tailEnd type="none" w="sm" len="sm"/>
          </a:ln>
        </p:spPr>
        <p:txBody>
          <a:bodyPr wrap="none" anchor="ctr"/>
          <a:lstStyle/>
          <a:p>
            <a:endParaRPr lang="en-NZ"/>
          </a:p>
        </p:txBody>
      </p:sp>
      <p:sp>
        <p:nvSpPr>
          <p:cNvPr id="8233" name="Line 41"/>
          <p:cNvSpPr>
            <a:spLocks noChangeShapeType="1"/>
          </p:cNvSpPr>
          <p:nvPr/>
        </p:nvSpPr>
        <p:spPr bwMode="auto">
          <a:xfrm>
            <a:off x="2514600" y="4991100"/>
            <a:ext cx="5918200" cy="0"/>
          </a:xfrm>
          <a:prstGeom prst="line">
            <a:avLst/>
          </a:prstGeom>
          <a:noFill/>
          <a:ln w="9525">
            <a:solidFill>
              <a:schemeClr val="tx1"/>
            </a:solidFill>
            <a:round/>
            <a:headEnd type="none" w="sm" len="sm"/>
            <a:tailEnd type="none" w="sm" len="sm"/>
          </a:ln>
        </p:spPr>
        <p:txBody>
          <a:bodyPr/>
          <a:lstStyle/>
          <a:p>
            <a:endParaRPr lang="en-NZ"/>
          </a:p>
        </p:txBody>
      </p:sp>
      <p:sp>
        <p:nvSpPr>
          <p:cNvPr id="8234" name="Line 42"/>
          <p:cNvSpPr>
            <a:spLocks noChangeShapeType="1"/>
          </p:cNvSpPr>
          <p:nvPr/>
        </p:nvSpPr>
        <p:spPr bwMode="auto">
          <a:xfrm>
            <a:off x="5446713" y="5000625"/>
            <a:ext cx="1587" cy="50800"/>
          </a:xfrm>
          <a:prstGeom prst="line">
            <a:avLst/>
          </a:prstGeom>
          <a:noFill/>
          <a:ln w="12700">
            <a:solidFill>
              <a:srgbClr val="FFFFFF"/>
            </a:solidFill>
            <a:round/>
            <a:headEnd type="none" w="sm" len="sm"/>
            <a:tailEnd type="none" w="sm" len="sm"/>
          </a:ln>
        </p:spPr>
        <p:txBody>
          <a:bodyPr wrap="none" anchor="ctr"/>
          <a:lstStyle/>
          <a:p>
            <a:endParaRPr lang="en-NZ"/>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NZ" smtClean="0"/>
          </a:p>
        </p:txBody>
      </p:sp>
      <p:pic>
        <p:nvPicPr>
          <p:cNvPr id="10243" name="Picture 2"/>
          <p:cNvPicPr>
            <a:picLocks noGrp="1" noChangeAspect="1" noChangeArrowheads="1"/>
          </p:cNvPicPr>
          <p:nvPr>
            <p:ph idx="1"/>
          </p:nvPr>
        </p:nvPicPr>
        <p:blipFill>
          <a:blip r:embed="rId2"/>
          <a:srcRect/>
          <a:stretch>
            <a:fillRect/>
          </a:stretch>
        </p:blipFill>
        <p:spPr>
          <a:xfrm>
            <a:off x="-26988" y="0"/>
            <a:ext cx="9170988" cy="68580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b="1" dirty="0" smtClean="0">
                <a:solidFill>
                  <a:srgbClr val="FF0000"/>
                </a:solidFill>
              </a:rPr>
              <a:t>Osteoporosis</a:t>
            </a:r>
            <a:endParaRPr lang="en-US" b="1" dirty="0">
              <a:solidFill>
                <a:srgbClr val="FF0000"/>
              </a:solidFill>
            </a:endParaRPr>
          </a:p>
        </p:txBody>
      </p:sp>
      <p:sp>
        <p:nvSpPr>
          <p:cNvPr id="26627" name="Rectangle 3"/>
          <p:cNvSpPr>
            <a:spLocks noGrp="1" noChangeArrowheads="1"/>
          </p:cNvSpPr>
          <p:nvPr>
            <p:ph idx="1"/>
          </p:nvPr>
        </p:nvSpPr>
        <p:spPr/>
        <p:txBody>
          <a:bodyPr/>
          <a:lstStyle/>
          <a:p>
            <a:pPr>
              <a:buFont typeface="Wingdings" pitchFamily="2" charset="2"/>
              <a:buNone/>
            </a:pPr>
            <a:r>
              <a:rPr lang="en-US" sz="1800" dirty="0"/>
              <a:t>1.Osteoporosis: with each </a:t>
            </a:r>
            <a:r>
              <a:rPr lang="en-US" sz="1800" dirty="0" smtClean="0"/>
              <a:t>S.D on DEXA scan</a:t>
            </a:r>
            <a:endParaRPr lang="en-US" sz="1800" dirty="0"/>
          </a:p>
          <a:p>
            <a:r>
              <a:rPr lang="en-US" sz="1800" dirty="0"/>
              <a:t>    Overall # risk 1.5</a:t>
            </a:r>
          </a:p>
          <a:p>
            <a:r>
              <a:rPr lang="en-US" sz="1800" dirty="0"/>
              <a:t>    Hip   #            2.3</a:t>
            </a:r>
          </a:p>
          <a:p>
            <a:r>
              <a:rPr lang="en-US" sz="1800" dirty="0"/>
              <a:t>    Spine    #       2.6</a:t>
            </a:r>
          </a:p>
          <a:p>
            <a:endParaRPr lang="en-US" sz="1800" dirty="0"/>
          </a:p>
          <a:p>
            <a:pPr>
              <a:buFont typeface="Wingdings" pitchFamily="2" charset="2"/>
              <a:buNone/>
            </a:pPr>
            <a:r>
              <a:rPr lang="en-US" sz="1800" dirty="0"/>
              <a:t>2. Vertebral </a:t>
            </a:r>
            <a:r>
              <a:rPr lang="en-US" sz="1800" dirty="0" err="1"/>
              <a:t>Pseudarthrosis</a:t>
            </a:r>
            <a:r>
              <a:rPr lang="en-US" sz="1800" dirty="0"/>
              <a:t> and </a:t>
            </a:r>
            <a:r>
              <a:rPr lang="en-US" sz="1800" dirty="0" err="1"/>
              <a:t>Kyphoplasaty</a:t>
            </a:r>
            <a:r>
              <a:rPr lang="en-US" sz="1800" dirty="0"/>
              <a:t> or </a:t>
            </a:r>
            <a:r>
              <a:rPr lang="en-US" sz="1800" dirty="0" err="1" smtClean="0"/>
              <a:t>vertebroplasty</a:t>
            </a:r>
            <a:endParaRPr lang="en-US" sz="1800" dirty="0"/>
          </a:p>
          <a:p>
            <a:pPr>
              <a:buFont typeface="Wingdings" pitchFamily="2" charset="2"/>
              <a:buNone/>
            </a:pPr>
            <a:endParaRPr lang="en-US" sz="1800" dirty="0"/>
          </a:p>
          <a:p>
            <a:pPr>
              <a:buFont typeface="Wingdings" pitchFamily="2" charset="2"/>
              <a:buNone/>
            </a:pPr>
            <a:r>
              <a:rPr lang="en-US" sz="1800" dirty="0"/>
              <a:t>3. </a:t>
            </a:r>
            <a:r>
              <a:rPr lang="en-US" sz="1800" dirty="0" err="1"/>
              <a:t>Vertebroplasty</a:t>
            </a:r>
            <a:r>
              <a:rPr lang="en-US" sz="1800" dirty="0"/>
              <a:t>/</a:t>
            </a:r>
            <a:r>
              <a:rPr lang="en-US" sz="1800" dirty="0" err="1"/>
              <a:t>Kyphoplasty</a:t>
            </a:r>
            <a:r>
              <a:rPr lang="en-US" sz="1800" dirty="0"/>
              <a:t>: 90% good results</a:t>
            </a:r>
          </a:p>
          <a:p>
            <a:pPr>
              <a:buFont typeface="Wingdings" pitchFamily="2" charset="2"/>
              <a:buNone/>
            </a:pPr>
            <a:r>
              <a:rPr lang="en-US" sz="1800" dirty="0"/>
              <a:t>                                                  </a:t>
            </a:r>
            <a:r>
              <a:rPr lang="en-US" sz="1800" dirty="0" smtClean="0"/>
              <a:t>     30</a:t>
            </a:r>
            <a:r>
              <a:rPr lang="en-US" sz="1800" dirty="0"/>
              <a:t>% canal leak of the cement</a:t>
            </a:r>
          </a:p>
          <a:p>
            <a:pPr>
              <a:buFont typeface="Wingdings" pitchFamily="2" charset="2"/>
              <a:buNone/>
            </a:pPr>
            <a:r>
              <a:rPr lang="en-US" sz="1800" dirty="0"/>
              <a:t>                                                    </a:t>
            </a:r>
            <a:r>
              <a:rPr lang="en-US" sz="1800" dirty="0" smtClean="0"/>
              <a:t>    3</a:t>
            </a:r>
            <a:r>
              <a:rPr lang="en-US" sz="1800" dirty="0"/>
              <a:t>% </a:t>
            </a:r>
            <a:r>
              <a:rPr lang="en-US" sz="1800" dirty="0" err="1"/>
              <a:t>interactable</a:t>
            </a:r>
            <a:r>
              <a:rPr lang="en-US" sz="1800" dirty="0"/>
              <a:t> pain </a:t>
            </a:r>
          </a:p>
          <a:p>
            <a:r>
              <a:rPr lang="en-US" sz="1800" dirty="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95800" cy="1143000"/>
          </a:xfrm>
        </p:spPr>
        <p:txBody>
          <a:bodyPr>
            <a:normAutofit/>
          </a:bodyPr>
          <a:lstStyle/>
          <a:p>
            <a:r>
              <a:rPr lang="en-NZ" sz="3600" dirty="0" err="1" smtClean="0"/>
              <a:t>Spino</a:t>
            </a:r>
            <a:r>
              <a:rPr lang="en-NZ" sz="3600" dirty="0" smtClean="0"/>
              <a:t>-thalamic tract</a:t>
            </a:r>
            <a:endParaRPr lang="en-NZ" sz="3600" dirty="0"/>
          </a:p>
        </p:txBody>
      </p:sp>
      <p:pic>
        <p:nvPicPr>
          <p:cNvPr id="1026" name="Picture 2" descr="C:\Users\sriram\Desktop\STT.gif"/>
          <p:cNvPicPr>
            <a:picLocks noGrp="1" noChangeAspect="1" noChangeArrowheads="1"/>
          </p:cNvPicPr>
          <p:nvPr>
            <p:ph idx="1"/>
          </p:nvPr>
        </p:nvPicPr>
        <p:blipFill>
          <a:blip r:embed="rId2"/>
          <a:srcRect/>
          <a:stretch>
            <a:fillRect/>
          </a:stretch>
        </p:blipFill>
        <p:spPr bwMode="auto">
          <a:xfrm>
            <a:off x="4724400" y="0"/>
            <a:ext cx="4038600" cy="6857998"/>
          </a:xfrm>
          <a:prstGeom prst="rect">
            <a:avLst/>
          </a:prstGeom>
          <a:noFill/>
        </p:spPr>
      </p:pic>
      <p:sp>
        <p:nvSpPr>
          <p:cNvPr id="5" name="TextBox 4"/>
          <p:cNvSpPr txBox="1"/>
          <p:nvPr/>
        </p:nvSpPr>
        <p:spPr>
          <a:xfrm>
            <a:off x="2362200" y="5791200"/>
            <a:ext cx="2895600" cy="369332"/>
          </a:xfrm>
          <a:prstGeom prst="rect">
            <a:avLst/>
          </a:prstGeom>
          <a:solidFill>
            <a:schemeClr val="bg1"/>
          </a:solidFill>
        </p:spPr>
        <p:txBody>
          <a:bodyPr wrap="square" rtlCol="0">
            <a:spAutoFit/>
          </a:bodyPr>
          <a:lstStyle/>
          <a:p>
            <a:r>
              <a:rPr lang="en-NZ" b="1" dirty="0" err="1" smtClean="0">
                <a:solidFill>
                  <a:srgbClr val="FF0000"/>
                </a:solidFill>
              </a:rPr>
              <a:t>Spinothalamic</a:t>
            </a:r>
            <a:r>
              <a:rPr lang="en-NZ" b="1" dirty="0" smtClean="0">
                <a:solidFill>
                  <a:srgbClr val="FF0000"/>
                </a:solidFill>
              </a:rPr>
              <a:t> tract</a:t>
            </a:r>
            <a:endParaRPr lang="en-NZ" b="1" dirty="0">
              <a:solidFill>
                <a:srgbClr val="FF0000"/>
              </a:solidFill>
            </a:endParaRPr>
          </a:p>
        </p:txBody>
      </p:sp>
      <p:sp>
        <p:nvSpPr>
          <p:cNvPr id="6" name="TextBox 5"/>
          <p:cNvSpPr txBox="1"/>
          <p:nvPr/>
        </p:nvSpPr>
        <p:spPr>
          <a:xfrm>
            <a:off x="4724400" y="6400800"/>
            <a:ext cx="3733800" cy="92333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NZ" dirty="0" smtClean="0">
                <a:solidFill>
                  <a:schemeClr val="bg1"/>
                </a:solidFill>
              </a:rPr>
              <a:t>allllllllllllllssssssssssssssssssssssssssssssssssssssaaaaaaaaaaaaaaaaaaaaaaaaaaaaaaaa</a:t>
            </a:r>
            <a:endParaRPr lang="en-NZ" dirty="0">
              <a:solidFill>
                <a:schemeClr val="bg1"/>
              </a:solidFill>
            </a:endParaRPr>
          </a:p>
        </p:txBody>
      </p:sp>
      <p:sp>
        <p:nvSpPr>
          <p:cNvPr id="7" name="TextBox 6"/>
          <p:cNvSpPr txBox="1"/>
          <p:nvPr/>
        </p:nvSpPr>
        <p:spPr>
          <a:xfrm>
            <a:off x="7277100" y="4191000"/>
            <a:ext cx="1866900" cy="147732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NZ" dirty="0" smtClean="0">
                <a:solidFill>
                  <a:schemeClr val="bg1"/>
                </a:solidFill>
              </a:rPr>
              <a:t>allllllllllllllssssssssssssssssssssssssssssssssssssssaaaaaaaaaaaaaaaaaaaaaaaaaaaaaaaa</a:t>
            </a:r>
            <a:endParaRPr lang="en-NZ" dirty="0">
              <a:solidFill>
                <a:schemeClr val="bg1"/>
              </a:solidFill>
            </a:endParaRPr>
          </a:p>
        </p:txBody>
      </p:sp>
      <p:sp>
        <p:nvSpPr>
          <p:cNvPr id="8" name="TextBox 7"/>
          <p:cNvSpPr txBox="1"/>
          <p:nvPr/>
        </p:nvSpPr>
        <p:spPr>
          <a:xfrm>
            <a:off x="7086600" y="2895600"/>
            <a:ext cx="1676400" cy="175432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NZ" dirty="0" smtClean="0">
                <a:solidFill>
                  <a:schemeClr val="bg1"/>
                </a:solidFill>
              </a:rPr>
              <a:t>allllllllllllllssssssssssssssssssssssssssssssssssssssaaaaaaaaaaaaaaaaaaaaaaaaaaaaaaaa</a:t>
            </a:r>
            <a:endParaRPr lang="en-NZ" dirty="0">
              <a:solidFill>
                <a:schemeClr val="bg1"/>
              </a:solidFill>
            </a:endParaRPr>
          </a:p>
        </p:txBody>
      </p:sp>
      <p:sp>
        <p:nvSpPr>
          <p:cNvPr id="9" name="TextBox 8"/>
          <p:cNvSpPr txBox="1"/>
          <p:nvPr/>
        </p:nvSpPr>
        <p:spPr>
          <a:xfrm>
            <a:off x="685800" y="2819400"/>
            <a:ext cx="3733800" cy="2031325"/>
          </a:xfrm>
          <a:prstGeom prst="rect">
            <a:avLst/>
          </a:prstGeom>
          <a:noFill/>
        </p:spPr>
        <p:txBody>
          <a:bodyPr wrap="square" rtlCol="0">
            <a:spAutoFit/>
          </a:bodyPr>
          <a:lstStyle/>
          <a:p>
            <a:r>
              <a:rPr lang="en-NZ" dirty="0" smtClean="0"/>
              <a:t>Used to be called mental [in your head]</a:t>
            </a:r>
          </a:p>
          <a:p>
            <a:endParaRPr lang="en-NZ" dirty="0" smtClean="0"/>
          </a:p>
          <a:p>
            <a:r>
              <a:rPr lang="en-NZ" dirty="0" smtClean="0"/>
              <a:t>CRPS: we do not know the pathology</a:t>
            </a:r>
          </a:p>
          <a:p>
            <a:r>
              <a:rPr lang="en-NZ" dirty="0" smtClean="0"/>
              <a:t>           Frustrating for patients</a:t>
            </a:r>
          </a:p>
          <a:p>
            <a:r>
              <a:rPr lang="en-NZ" dirty="0" smtClean="0"/>
              <a:t>           Assessors</a:t>
            </a:r>
          </a:p>
          <a:p>
            <a:r>
              <a:rPr lang="en-NZ" dirty="0" smtClean="0"/>
              <a:t>          </a:t>
            </a:r>
            <a:r>
              <a:rPr lang="en-NZ" dirty="0" err="1" smtClean="0"/>
              <a:t>Csae</a:t>
            </a:r>
            <a:r>
              <a:rPr lang="en-NZ" dirty="0" smtClean="0"/>
              <a:t> managers</a:t>
            </a:r>
            <a:endParaRPr lang="en-NZ" dirty="0"/>
          </a:p>
        </p:txBody>
      </p:sp>
      <p:sp>
        <p:nvSpPr>
          <p:cNvPr id="10" name="TextBox 9"/>
          <p:cNvSpPr txBox="1"/>
          <p:nvPr/>
        </p:nvSpPr>
        <p:spPr>
          <a:xfrm>
            <a:off x="4876800" y="5029200"/>
            <a:ext cx="990600" cy="369332"/>
          </a:xfrm>
          <a:prstGeom prst="rect">
            <a:avLst/>
          </a:prstGeom>
          <a:solidFill>
            <a:schemeClr val="bg1"/>
          </a:solidFill>
        </p:spPr>
        <p:txBody>
          <a:bodyPr wrap="square" rtlCol="0">
            <a:spAutoFit/>
          </a:bodyPr>
          <a:lstStyle/>
          <a:p>
            <a:endParaRPr lang="en-NZ"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en-NZ" smtClean="0"/>
          </a:p>
        </p:txBody>
      </p:sp>
      <p:pic>
        <p:nvPicPr>
          <p:cNvPr id="12291" name="Picture 2"/>
          <p:cNvPicPr>
            <a:picLocks noGrp="1" noChangeAspect="1" noChangeArrowheads="1"/>
          </p:cNvPicPr>
          <p:nvPr>
            <p:ph idx="1"/>
          </p:nvPr>
        </p:nvPicPr>
        <p:blipFill>
          <a:blip r:embed="rId2"/>
          <a:srcRect/>
          <a:stretch>
            <a:fillRect/>
          </a:stretch>
        </p:blipFill>
        <p:spPr>
          <a:xfrm>
            <a:off x="0" y="-33338"/>
            <a:ext cx="9144000" cy="6891338"/>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n-US" sz="2500" b="1"/>
              <a:t>*Pseudarthrosis of vertebra in the osteoporotic spine: JBJS 79B: 452</a:t>
            </a:r>
            <a:r>
              <a:rPr lang="en-US" sz="2500"/>
              <a:t/>
            </a:r>
            <a:br>
              <a:rPr lang="en-US" sz="2500"/>
            </a:br>
            <a:endParaRPr lang="en-US" sz="2500"/>
          </a:p>
        </p:txBody>
      </p:sp>
      <p:sp>
        <p:nvSpPr>
          <p:cNvPr id="6147" name="Rectangle 3"/>
          <p:cNvSpPr>
            <a:spLocks noGrp="1" noChangeArrowheads="1"/>
          </p:cNvSpPr>
          <p:nvPr>
            <p:ph idx="1"/>
          </p:nvPr>
        </p:nvSpPr>
        <p:spPr/>
        <p:txBody>
          <a:bodyPr/>
          <a:lstStyle/>
          <a:p>
            <a:pPr>
              <a:lnSpc>
                <a:spcPct val="80000"/>
              </a:lnSpc>
            </a:pPr>
            <a:r>
              <a:rPr lang="en-US" sz="1900"/>
              <a:t>Elderly - vertebral collapse</a:t>
            </a:r>
          </a:p>
          <a:p>
            <a:pPr>
              <a:lnSpc>
                <a:spcPct val="80000"/>
              </a:lnSpc>
            </a:pPr>
            <a:endParaRPr lang="en-US" sz="1900"/>
          </a:p>
          <a:p>
            <a:pPr>
              <a:lnSpc>
                <a:spcPct val="80000"/>
              </a:lnSpc>
            </a:pPr>
            <a:r>
              <a:rPr lang="en-US" sz="1900"/>
              <a:t>Flexion and extension:</a:t>
            </a:r>
            <a:r>
              <a:rPr lang="en-US" sz="1900" b="1" u="sng"/>
              <a:t> Vertebral vacuum sign</a:t>
            </a:r>
          </a:p>
          <a:p>
            <a:pPr>
              <a:lnSpc>
                <a:spcPct val="80000"/>
              </a:lnSpc>
            </a:pPr>
            <a:r>
              <a:rPr lang="en-US" sz="1900"/>
              <a:t>  -MRI: Fluid in the vertebra</a:t>
            </a:r>
          </a:p>
          <a:p>
            <a:pPr>
              <a:lnSpc>
                <a:spcPct val="80000"/>
              </a:lnSpc>
            </a:pPr>
            <a:endParaRPr lang="en-US" sz="1900"/>
          </a:p>
          <a:p>
            <a:pPr>
              <a:lnSpc>
                <a:spcPct val="80000"/>
              </a:lnSpc>
            </a:pPr>
            <a:r>
              <a:rPr lang="en-US" sz="1900"/>
              <a:t>Treatment  </a:t>
            </a:r>
          </a:p>
          <a:p>
            <a:pPr>
              <a:lnSpc>
                <a:spcPct val="80000"/>
              </a:lnSpc>
            </a:pPr>
            <a:r>
              <a:rPr lang="en-US" sz="1900"/>
              <a:t> 1.  -Retroperitoneal approach and tricorticate graft.</a:t>
            </a:r>
          </a:p>
          <a:p>
            <a:pPr>
              <a:lnSpc>
                <a:spcPct val="80000"/>
              </a:lnSpc>
            </a:pPr>
            <a:r>
              <a:rPr lang="en-US" sz="1900"/>
              <a:t>  -No fixation necessary</a:t>
            </a:r>
          </a:p>
          <a:p>
            <a:pPr>
              <a:lnSpc>
                <a:spcPct val="80000"/>
              </a:lnSpc>
            </a:pPr>
            <a:endParaRPr lang="en-US" sz="1900"/>
          </a:p>
          <a:p>
            <a:pPr>
              <a:lnSpc>
                <a:spcPct val="80000"/>
              </a:lnSpc>
            </a:pPr>
            <a:r>
              <a:rPr lang="en-US" sz="1900"/>
              <a:t> 2. Vertebroplasty/Kyphoplasty</a:t>
            </a:r>
          </a:p>
          <a:p>
            <a:pPr>
              <a:lnSpc>
                <a:spcPct val="80000"/>
              </a:lnSpc>
            </a:pPr>
            <a:r>
              <a:rPr lang="en-US" sz="1900"/>
              <a:t> </a:t>
            </a:r>
          </a:p>
          <a:p>
            <a:pPr>
              <a:lnSpc>
                <a:spcPct val="80000"/>
              </a:lnSpc>
            </a:pPr>
            <a:r>
              <a:rPr lang="en-US" sz="1900"/>
              <a:t>Prognosis</a:t>
            </a:r>
          </a:p>
          <a:p>
            <a:pPr>
              <a:lnSpc>
                <a:spcPct val="80000"/>
              </a:lnSpc>
            </a:pPr>
            <a:r>
              <a:rPr lang="en-US" sz="1900"/>
              <a:t>-Good pain relief</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solidFill>
                  <a:srgbClr val="F6162B"/>
                </a:solidFill>
              </a:rPr>
              <a:t>Osteoporotic spinal fractures</a:t>
            </a:r>
          </a:p>
        </p:txBody>
      </p:sp>
      <p:sp>
        <p:nvSpPr>
          <p:cNvPr id="7171" name="Rectangle 3"/>
          <p:cNvSpPr>
            <a:spLocks noGrp="1" noChangeArrowheads="1"/>
          </p:cNvSpPr>
          <p:nvPr>
            <p:ph idx="1"/>
          </p:nvPr>
        </p:nvSpPr>
        <p:spPr/>
        <p:txBody>
          <a:bodyPr/>
          <a:lstStyle/>
          <a:p>
            <a:r>
              <a:rPr lang="en-US" sz="1900" b="1"/>
              <a:t>Life time risk of hip</a:t>
            </a:r>
            <a:r>
              <a:rPr lang="en-US" sz="1900"/>
              <a:t> fractures: 17% in women </a:t>
            </a:r>
          </a:p>
          <a:p>
            <a:r>
              <a:rPr lang="en-US" sz="1900"/>
              <a:t>[&gt; 50 yrs]			 6% in men</a:t>
            </a:r>
          </a:p>
          <a:p>
            <a:endParaRPr lang="en-US" sz="1900"/>
          </a:p>
          <a:p>
            <a:r>
              <a:rPr lang="en-US" sz="1900" b="1"/>
              <a:t>Vertebral fractures</a:t>
            </a:r>
            <a:r>
              <a:rPr lang="en-US" sz="1900"/>
              <a:t>: 25% in women</a:t>
            </a:r>
          </a:p>
          <a:p>
            <a:endParaRPr lang="en-US" sz="1900"/>
          </a:p>
          <a:p>
            <a:r>
              <a:rPr lang="en-US" sz="1900" b="1"/>
              <a:t>Presence of one fracture</a:t>
            </a:r>
            <a:r>
              <a:rPr lang="en-US" sz="1900"/>
              <a:t>: II fracture is 10 fold higher</a:t>
            </a:r>
          </a:p>
          <a:p>
            <a:endParaRPr lang="en-US" sz="1900"/>
          </a:p>
          <a:p>
            <a:r>
              <a:rPr lang="en-US" sz="1900" b="1"/>
              <a:t>Osteoporosis: with each S.D</a:t>
            </a:r>
          </a:p>
          <a:p>
            <a:r>
              <a:rPr lang="en-US" sz="1900"/>
              <a:t>    Overall # risk   1.5</a:t>
            </a:r>
          </a:p>
          <a:p>
            <a:r>
              <a:rPr lang="en-US" sz="1900"/>
              <a:t>    Hip      #           2.3</a:t>
            </a:r>
          </a:p>
          <a:p>
            <a:r>
              <a:rPr lang="en-US" sz="1900"/>
              <a:t>    Spine      #       2.6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C/F</a:t>
            </a:r>
          </a:p>
        </p:txBody>
      </p:sp>
      <p:sp>
        <p:nvSpPr>
          <p:cNvPr id="8195" name="Rectangle 3"/>
          <p:cNvSpPr>
            <a:spLocks noGrp="1" noChangeArrowheads="1"/>
          </p:cNvSpPr>
          <p:nvPr>
            <p:ph idx="1"/>
          </p:nvPr>
        </p:nvSpPr>
        <p:spPr>
          <a:xfrm>
            <a:off x="457200" y="1641475"/>
            <a:ext cx="8229600" cy="4530725"/>
          </a:xfrm>
        </p:spPr>
        <p:txBody>
          <a:bodyPr/>
          <a:lstStyle/>
          <a:p>
            <a:pPr>
              <a:lnSpc>
                <a:spcPct val="80000"/>
              </a:lnSpc>
            </a:pPr>
            <a:r>
              <a:rPr lang="en-US" sz="1900" dirty="0"/>
              <a:t>Acute pain  and in 2/3 rd settles in couple of months</a:t>
            </a:r>
            <a:r>
              <a:rPr lang="en-US" sz="1900" dirty="0" smtClean="0"/>
              <a:t>.</a:t>
            </a:r>
          </a:p>
          <a:p>
            <a:pPr>
              <a:lnSpc>
                <a:spcPct val="80000"/>
              </a:lnSpc>
            </a:pPr>
            <a:endParaRPr lang="en-US" sz="1900" dirty="0" smtClean="0"/>
          </a:p>
          <a:p>
            <a:pPr>
              <a:lnSpc>
                <a:spcPct val="80000"/>
              </a:lnSpc>
            </a:pPr>
            <a:r>
              <a:rPr lang="en-US" sz="1900" dirty="0" smtClean="0"/>
              <a:t>1/3</a:t>
            </a:r>
            <a:r>
              <a:rPr lang="en-US" sz="1900" dirty="0"/>
              <a:t>: Persistent pain</a:t>
            </a:r>
          </a:p>
          <a:p>
            <a:pPr>
              <a:lnSpc>
                <a:spcPct val="80000"/>
              </a:lnSpc>
            </a:pPr>
            <a:endParaRPr lang="en-US" sz="1900" dirty="0"/>
          </a:p>
          <a:p>
            <a:pPr>
              <a:lnSpc>
                <a:spcPct val="80000"/>
              </a:lnSpc>
            </a:pPr>
            <a:r>
              <a:rPr lang="en-US" sz="1900" dirty="0"/>
              <a:t>Loss of body height and </a:t>
            </a:r>
            <a:r>
              <a:rPr lang="en-US" sz="1900" dirty="0" err="1"/>
              <a:t>kyphosis</a:t>
            </a:r>
            <a:endParaRPr lang="en-US" sz="1900" dirty="0"/>
          </a:p>
          <a:p>
            <a:pPr>
              <a:lnSpc>
                <a:spcPct val="80000"/>
              </a:lnSpc>
            </a:pPr>
            <a:endParaRPr lang="en-US" sz="1900" dirty="0"/>
          </a:p>
          <a:p>
            <a:pPr>
              <a:lnSpc>
                <a:spcPct val="80000"/>
              </a:lnSpc>
            </a:pPr>
            <a:r>
              <a:rPr lang="en-US" sz="1900" b="1" dirty="0"/>
              <a:t>Vertebral </a:t>
            </a:r>
            <a:r>
              <a:rPr lang="en-US" sz="1900" b="1" dirty="0" err="1"/>
              <a:t>pseudarthrosis</a:t>
            </a:r>
            <a:r>
              <a:rPr lang="en-US" sz="1900" dirty="0"/>
              <a:t>: Lateral </a:t>
            </a:r>
            <a:r>
              <a:rPr lang="en-US" sz="1900" dirty="0" err="1"/>
              <a:t>veiw</a:t>
            </a:r>
            <a:r>
              <a:rPr lang="en-US" sz="1900" dirty="0"/>
              <a:t> with flexion and extension (serous fluid and </a:t>
            </a:r>
            <a:r>
              <a:rPr lang="en-US" sz="1900" dirty="0" err="1"/>
              <a:t>fibnrous</a:t>
            </a:r>
            <a:r>
              <a:rPr lang="en-US" sz="1900" dirty="0"/>
              <a:t> and </a:t>
            </a:r>
            <a:r>
              <a:rPr lang="en-US" sz="1900" dirty="0" err="1"/>
              <a:t>fibrocartilaginous</a:t>
            </a:r>
            <a:r>
              <a:rPr lang="en-US" sz="1900" dirty="0"/>
              <a:t>  at </a:t>
            </a:r>
            <a:r>
              <a:rPr lang="en-US" sz="1900" dirty="0" err="1"/>
              <a:t>pseudarthrosis</a:t>
            </a:r>
            <a:r>
              <a:rPr lang="en-US" sz="1900" dirty="0"/>
              <a:t>)= Alligator mouth phenomenon (MRI= cleft is </a:t>
            </a:r>
            <a:r>
              <a:rPr lang="en-US" sz="1900" dirty="0" err="1"/>
              <a:t>visualised</a:t>
            </a:r>
            <a:r>
              <a:rPr lang="en-US" sz="1900" dirty="0"/>
              <a:t>)</a:t>
            </a:r>
          </a:p>
          <a:p>
            <a:pPr>
              <a:lnSpc>
                <a:spcPct val="80000"/>
              </a:lnSpc>
            </a:pPr>
            <a:endParaRPr lang="en-US" sz="1900" dirty="0"/>
          </a:p>
          <a:p>
            <a:pPr>
              <a:lnSpc>
                <a:spcPct val="80000"/>
              </a:lnSpc>
            </a:pPr>
            <a:r>
              <a:rPr lang="en-US" sz="1900" dirty="0"/>
              <a:t>Rarely neurology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For cement</a:t>
            </a:r>
            <a:endParaRPr lang="en-NZ" dirty="0"/>
          </a:p>
        </p:txBody>
      </p:sp>
      <p:sp>
        <p:nvSpPr>
          <p:cNvPr id="3" name="Content Placeholder 2"/>
          <p:cNvSpPr>
            <a:spLocks noGrp="1"/>
          </p:cNvSpPr>
          <p:nvPr>
            <p:ph idx="1"/>
          </p:nvPr>
        </p:nvSpPr>
        <p:spPr/>
        <p:txBody>
          <a:bodyPr>
            <a:normAutofit fontScale="77500" lnSpcReduction="20000"/>
          </a:bodyPr>
          <a:lstStyle/>
          <a:p>
            <a:r>
              <a:rPr lang="en-NZ" b="1" dirty="0" smtClean="0"/>
              <a:t>Patient Eligibility </a:t>
            </a:r>
            <a:endParaRPr lang="en-NZ" dirty="0" smtClean="0"/>
          </a:p>
          <a:p>
            <a:r>
              <a:rPr lang="en-NZ" dirty="0" smtClean="0"/>
              <a:t>The distribution of </a:t>
            </a:r>
            <a:r>
              <a:rPr lang="en-NZ" dirty="0" err="1" smtClean="0"/>
              <a:t>nonunion</a:t>
            </a:r>
            <a:r>
              <a:rPr lang="en-NZ" dirty="0" smtClean="0"/>
              <a:t> vertebral fracture painful vertebrae was: 2 in T11, 6 in T12, 10 in L1, and 3 in L2. </a:t>
            </a:r>
          </a:p>
          <a:p>
            <a:endParaRPr lang="en-NZ" dirty="0" smtClean="0"/>
          </a:p>
          <a:p>
            <a:r>
              <a:rPr lang="en-NZ" dirty="0" smtClean="0"/>
              <a:t>Preoperative bone density testing showed differing degrees of osteoporosis, with the average being 0.672 g/cm</a:t>
            </a:r>
            <a:r>
              <a:rPr lang="en-NZ" baseline="30000" dirty="0" smtClean="0"/>
              <a:t>2</a:t>
            </a:r>
            <a:r>
              <a:rPr lang="en-NZ" dirty="0" smtClean="0"/>
              <a:t>. </a:t>
            </a:r>
          </a:p>
          <a:p>
            <a:endParaRPr lang="en-NZ" dirty="0" smtClean="0"/>
          </a:p>
          <a:p>
            <a:endParaRPr lang="en-NZ" dirty="0" smtClean="0"/>
          </a:p>
          <a:p>
            <a:r>
              <a:rPr lang="en-NZ" dirty="0" smtClean="0"/>
              <a:t>The criteria for diagnosis of </a:t>
            </a:r>
            <a:r>
              <a:rPr lang="en-NZ" dirty="0" err="1" smtClean="0"/>
              <a:t>nonunion</a:t>
            </a:r>
            <a:r>
              <a:rPr lang="en-NZ" dirty="0" smtClean="0"/>
              <a:t> </a:t>
            </a:r>
          </a:p>
          <a:p>
            <a:r>
              <a:rPr lang="en-NZ" dirty="0" smtClean="0"/>
              <a:t>1) history of pain of at least 6 months at the fracture site; </a:t>
            </a:r>
          </a:p>
          <a:p>
            <a:r>
              <a:rPr lang="en-NZ" dirty="0" smtClean="0"/>
              <a:t>2) low T1 and high T2 signal on MRI; </a:t>
            </a:r>
          </a:p>
          <a:p>
            <a:r>
              <a:rPr lang="en-NZ" dirty="0" smtClean="0"/>
              <a:t>3) widening of fracture line on routine radiographs; </a:t>
            </a:r>
          </a:p>
          <a:p>
            <a:r>
              <a:rPr lang="en-NZ" dirty="0" smtClean="0"/>
              <a:t>4) movement of the endplate and changes of anterior vertebral heights on hyperextension radiographs  </a:t>
            </a:r>
          </a:p>
          <a:p>
            <a:endParaRPr lang="en-NZ"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52400" y="228600"/>
            <a:ext cx="4040188" cy="639762"/>
          </a:xfrm>
        </p:spPr>
        <p:txBody>
          <a:bodyPr/>
          <a:lstStyle/>
          <a:p>
            <a:r>
              <a:rPr lang="en-NZ" dirty="0" err="1" smtClean="0"/>
              <a:t>Pseudarthrosis</a:t>
            </a:r>
            <a:endParaRPr lang="en-NZ" dirty="0"/>
          </a:p>
        </p:txBody>
      </p:sp>
      <p:sp>
        <p:nvSpPr>
          <p:cNvPr id="7" name="Text Placeholder 6"/>
          <p:cNvSpPr>
            <a:spLocks noGrp="1"/>
          </p:cNvSpPr>
          <p:nvPr>
            <p:ph type="body" sz="half" idx="3"/>
          </p:nvPr>
        </p:nvSpPr>
        <p:spPr>
          <a:xfrm>
            <a:off x="4645025" y="1535112"/>
            <a:ext cx="4041775" cy="3875087"/>
          </a:xfrm>
        </p:spPr>
        <p:txBody>
          <a:bodyPr/>
          <a:lstStyle/>
          <a:p>
            <a:endParaRPr lang="en-NZ" dirty="0"/>
          </a:p>
        </p:txBody>
      </p:sp>
      <p:pic>
        <p:nvPicPr>
          <p:cNvPr id="1026" name="Picture 2" descr="C:\Users\sriram\Desktop\osteoporosis pseudarthosis.jpg"/>
          <p:cNvPicPr>
            <a:picLocks noGrp="1" noChangeAspect="1" noChangeArrowheads="1"/>
          </p:cNvPicPr>
          <p:nvPr>
            <p:ph sz="quarter" idx="2"/>
          </p:nvPr>
        </p:nvPicPr>
        <p:blipFill>
          <a:blip r:embed="rId2"/>
          <a:srcRect/>
          <a:stretch>
            <a:fillRect/>
          </a:stretch>
        </p:blipFill>
        <p:spPr bwMode="auto">
          <a:xfrm>
            <a:off x="228600" y="3520448"/>
            <a:ext cx="4376279" cy="3337552"/>
          </a:xfrm>
          <a:prstGeom prst="rect">
            <a:avLst/>
          </a:prstGeom>
          <a:noFill/>
        </p:spPr>
      </p:pic>
      <p:pic>
        <p:nvPicPr>
          <p:cNvPr id="1027" name="Picture 3" descr="C:\Users\sriram\Desktop\Osteoporosis peudarthrosis.jpg"/>
          <p:cNvPicPr>
            <a:picLocks noGrp="1" noChangeAspect="1" noChangeArrowheads="1"/>
          </p:cNvPicPr>
          <p:nvPr>
            <p:ph sz="quarter" idx="4"/>
          </p:nvPr>
        </p:nvPicPr>
        <p:blipFill>
          <a:blip r:embed="rId3"/>
          <a:srcRect/>
          <a:stretch>
            <a:fillRect/>
          </a:stretch>
        </p:blipFill>
        <p:spPr bwMode="auto">
          <a:xfrm>
            <a:off x="228600" y="914400"/>
            <a:ext cx="2554288" cy="2745860"/>
          </a:xfrm>
          <a:prstGeom prst="rect">
            <a:avLst/>
          </a:prstGeom>
          <a:noFill/>
        </p:spPr>
      </p:pic>
      <p:pic>
        <p:nvPicPr>
          <p:cNvPr id="1028" name="Picture 4" descr="C:\Users\sriram\Desktop\cement.jpg"/>
          <p:cNvPicPr>
            <a:picLocks noChangeAspect="1" noChangeArrowheads="1"/>
          </p:cNvPicPr>
          <p:nvPr/>
        </p:nvPicPr>
        <p:blipFill>
          <a:blip r:embed="rId4"/>
          <a:srcRect/>
          <a:stretch>
            <a:fillRect/>
          </a:stretch>
        </p:blipFill>
        <p:spPr bwMode="auto">
          <a:xfrm>
            <a:off x="4724400" y="1524000"/>
            <a:ext cx="4114800" cy="5234026"/>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NZ"/>
          </a:p>
        </p:txBody>
      </p:sp>
      <p:sp>
        <p:nvSpPr>
          <p:cNvPr id="8" name="Content Placeholder 7"/>
          <p:cNvSpPr>
            <a:spLocks noGrp="1"/>
          </p:cNvSpPr>
          <p:nvPr>
            <p:ph idx="1"/>
          </p:nvPr>
        </p:nvSpPr>
        <p:spPr/>
        <p:txBody>
          <a:bodyPr/>
          <a:lstStyle/>
          <a:p>
            <a:endParaRPr lang="en-NZ"/>
          </a:p>
        </p:txBody>
      </p:sp>
      <p:sp>
        <p:nvSpPr>
          <p:cNvPr id="9" name="Rectangle 8"/>
          <p:cNvSpPr/>
          <p:nvPr/>
        </p:nvSpPr>
        <p:spPr>
          <a:xfrm>
            <a:off x="2400347" y="2967335"/>
            <a:ext cx="4206409" cy="923330"/>
          </a:xfrm>
          <a:prstGeom prst="rect">
            <a:avLst/>
          </a:prstGeom>
          <a:noFill/>
        </p:spPr>
        <p:txBody>
          <a:bodyPr wrap="none" lIns="91440" tIns="45720" rIns="91440" bIns="45720">
            <a:spAutoFit/>
          </a:bodyPr>
          <a:lstStyle/>
          <a:p>
            <a:pPr algn="ctr"/>
            <a:r>
              <a:rPr lang="en-US" sz="54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Lysis</a:t>
            </a: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r>
              <a:rPr lang="en-US" sz="54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Listhesis</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err="1" smtClean="0">
                <a:solidFill>
                  <a:srgbClr val="FF0000"/>
                </a:solidFill>
              </a:rPr>
              <a:t>Spondylolisthesis</a:t>
            </a:r>
            <a:endParaRPr lang="en-NZ" b="1" dirty="0">
              <a:solidFill>
                <a:srgbClr val="FF0000"/>
              </a:solidFill>
            </a:endParaRPr>
          </a:p>
        </p:txBody>
      </p:sp>
      <p:sp>
        <p:nvSpPr>
          <p:cNvPr id="3" name="Content Placeholder 2"/>
          <p:cNvSpPr>
            <a:spLocks noGrp="1"/>
          </p:cNvSpPr>
          <p:nvPr>
            <p:ph idx="1"/>
          </p:nvPr>
        </p:nvSpPr>
        <p:spPr/>
        <p:txBody>
          <a:bodyPr>
            <a:noAutofit/>
          </a:bodyPr>
          <a:lstStyle/>
          <a:p>
            <a:pPr>
              <a:lnSpc>
                <a:spcPct val="80000"/>
              </a:lnSpc>
              <a:buNone/>
            </a:pPr>
            <a:r>
              <a:rPr lang="en-US" sz="1600" dirty="0" err="1" smtClean="0"/>
              <a:t>Spondylolysis</a:t>
            </a:r>
            <a:r>
              <a:rPr lang="en-US" sz="1600" dirty="0" smtClean="0"/>
              <a:t>/ </a:t>
            </a:r>
            <a:r>
              <a:rPr lang="en-US" sz="1600" dirty="0" err="1" smtClean="0"/>
              <a:t>spondylolisthesis</a:t>
            </a:r>
            <a:r>
              <a:rPr lang="en-US" sz="1600" dirty="0" smtClean="0"/>
              <a:t> are often diagnosed in children presenting with low back pain. </a:t>
            </a:r>
          </a:p>
          <a:p>
            <a:pPr>
              <a:lnSpc>
                <a:spcPct val="80000"/>
              </a:lnSpc>
            </a:pPr>
            <a:endParaRPr lang="en-US" sz="1600" dirty="0" smtClean="0"/>
          </a:p>
          <a:p>
            <a:pPr>
              <a:lnSpc>
                <a:spcPct val="80000"/>
              </a:lnSpc>
              <a:buNone/>
            </a:pPr>
            <a:r>
              <a:rPr lang="en-US" sz="1600" dirty="0" err="1" smtClean="0"/>
              <a:t>Isthmic</a:t>
            </a:r>
            <a:r>
              <a:rPr lang="en-US" sz="1600" dirty="0" smtClean="0"/>
              <a:t> </a:t>
            </a:r>
            <a:r>
              <a:rPr lang="en-US" sz="1600" dirty="0" err="1" smtClean="0"/>
              <a:t>spondylolysis</a:t>
            </a:r>
            <a:r>
              <a:rPr lang="en-US" sz="1600" dirty="0" smtClean="0"/>
              <a:t>, </a:t>
            </a:r>
            <a:r>
              <a:rPr lang="en-US" sz="1600" dirty="0" err="1" smtClean="0"/>
              <a:t>isthmic</a:t>
            </a:r>
            <a:r>
              <a:rPr lang="en-US" sz="1600" dirty="0" smtClean="0"/>
              <a:t> </a:t>
            </a:r>
            <a:r>
              <a:rPr lang="en-US" sz="1600" dirty="0" err="1" smtClean="0"/>
              <a:t>spondylolisthesis</a:t>
            </a:r>
            <a:r>
              <a:rPr lang="en-US" sz="1600" dirty="0" smtClean="0"/>
              <a:t>, and stress reactions involving the pars </a:t>
            </a:r>
            <a:r>
              <a:rPr lang="en-US" sz="1600" dirty="0" err="1" smtClean="0"/>
              <a:t>interarticularis</a:t>
            </a:r>
            <a:r>
              <a:rPr lang="en-US" sz="1600" dirty="0" smtClean="0"/>
              <a:t> </a:t>
            </a:r>
          </a:p>
          <a:p>
            <a:pPr>
              <a:lnSpc>
                <a:spcPct val="80000"/>
              </a:lnSpc>
            </a:pPr>
            <a:endParaRPr lang="en-US" sz="1600" dirty="0" smtClean="0"/>
          </a:p>
          <a:p>
            <a:pPr>
              <a:lnSpc>
                <a:spcPct val="80000"/>
              </a:lnSpc>
              <a:buNone/>
            </a:pPr>
            <a:r>
              <a:rPr lang="en-US" sz="1600" dirty="0" smtClean="0"/>
              <a:t>Typical presentation is characterized by a history of activity-related low back pain </a:t>
            </a:r>
          </a:p>
          <a:p>
            <a:pPr>
              <a:lnSpc>
                <a:spcPct val="80000"/>
              </a:lnSpc>
              <a:buNone/>
            </a:pPr>
            <a:endParaRPr lang="en-US" sz="1600" dirty="0" smtClean="0"/>
          </a:p>
          <a:p>
            <a:pPr>
              <a:lnSpc>
                <a:spcPct val="80000"/>
              </a:lnSpc>
              <a:buNone/>
            </a:pPr>
            <a:r>
              <a:rPr lang="en-US" sz="1600" dirty="0" err="1" smtClean="0"/>
              <a:t>Spondylolysis</a:t>
            </a:r>
            <a:r>
              <a:rPr lang="en-US" sz="1600" dirty="0" smtClean="0"/>
              <a:t> often responds to brief periods of activity restriction, immobilization, and physiotherapy.</a:t>
            </a:r>
          </a:p>
          <a:p>
            <a:pPr>
              <a:lnSpc>
                <a:spcPct val="80000"/>
              </a:lnSpc>
            </a:pPr>
            <a:endParaRPr lang="en-US" sz="1600" dirty="0" smtClean="0"/>
          </a:p>
          <a:p>
            <a:pPr>
              <a:lnSpc>
                <a:spcPct val="80000"/>
              </a:lnSpc>
              <a:buNone/>
            </a:pPr>
            <a:r>
              <a:rPr lang="en-US" sz="1600" dirty="0" smtClean="0"/>
              <a:t>Low-grade </a:t>
            </a:r>
            <a:r>
              <a:rPr lang="en-US" sz="1600" dirty="0" err="1" smtClean="0"/>
              <a:t>spondylolisthesis</a:t>
            </a:r>
            <a:r>
              <a:rPr lang="en-US" sz="1600" dirty="0" smtClean="0"/>
              <a:t> (50% translation) is treated similarly. </a:t>
            </a:r>
          </a:p>
          <a:p>
            <a:pPr>
              <a:lnSpc>
                <a:spcPct val="80000"/>
              </a:lnSpc>
            </a:pPr>
            <a:endParaRPr lang="en-US" sz="16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smtClean="0"/>
          </a:p>
        </p:txBody>
      </p:sp>
      <p:pic>
        <p:nvPicPr>
          <p:cNvPr id="15364" name="Picture 4"/>
          <p:cNvPicPr>
            <a:picLocks noGrp="1" noChangeAspect="1" noChangeArrowheads="1"/>
          </p:cNvPicPr>
          <p:nvPr>
            <p:ph sz="half" idx="1"/>
          </p:nvPr>
        </p:nvPicPr>
        <p:blipFill>
          <a:blip r:embed="rId2"/>
          <a:srcRect r="14922" b="11122"/>
          <a:stretch>
            <a:fillRect/>
          </a:stretch>
        </p:blipFill>
        <p:spPr>
          <a:xfrm>
            <a:off x="0" y="0"/>
            <a:ext cx="3492500" cy="3070225"/>
          </a:xfrm>
          <a:noFill/>
        </p:spPr>
      </p:pic>
      <p:pic>
        <p:nvPicPr>
          <p:cNvPr id="15363" name="Picture 3"/>
          <p:cNvPicPr>
            <a:picLocks noGrp="1" noChangeAspect="1" noChangeArrowheads="1"/>
          </p:cNvPicPr>
          <p:nvPr>
            <p:ph sz="quarter" idx="2"/>
          </p:nvPr>
        </p:nvPicPr>
        <p:blipFill>
          <a:blip r:embed="rId2"/>
          <a:stretch>
            <a:fillRect/>
          </a:stretch>
        </p:blipFill>
        <p:spPr>
          <a:xfrm>
            <a:off x="4913211" y="1600200"/>
            <a:ext cx="3508577" cy="2189163"/>
          </a:xfrm>
          <a:noFill/>
        </p:spPr>
      </p:pic>
      <p:pic>
        <p:nvPicPr>
          <p:cNvPr id="15365" name="Picture 5"/>
          <p:cNvPicPr>
            <a:picLocks noGrp="1" noChangeAspect="1" noChangeArrowheads="1"/>
          </p:cNvPicPr>
          <p:nvPr>
            <p:ph sz="quarter" idx="3"/>
          </p:nvPr>
        </p:nvPicPr>
        <p:blipFill>
          <a:blip r:embed="rId3"/>
          <a:srcRect r="51891" b="47945"/>
          <a:stretch>
            <a:fillRect/>
          </a:stretch>
        </p:blipFill>
        <p:spPr>
          <a:xfrm>
            <a:off x="6240463" y="0"/>
            <a:ext cx="2903537" cy="3141663"/>
          </a:xfrm>
          <a:noFill/>
        </p:spPr>
      </p:pic>
      <p:pic>
        <p:nvPicPr>
          <p:cNvPr id="15366" name="Picture 6"/>
          <p:cNvPicPr>
            <a:picLocks noChangeAspect="1" noChangeArrowheads="1"/>
          </p:cNvPicPr>
          <p:nvPr/>
        </p:nvPicPr>
        <p:blipFill>
          <a:blip r:embed="rId4"/>
          <a:srcRect/>
          <a:stretch>
            <a:fillRect/>
          </a:stretch>
        </p:blipFill>
        <p:spPr bwMode="auto">
          <a:xfrm>
            <a:off x="3078163" y="3213100"/>
            <a:ext cx="3498850" cy="3644900"/>
          </a:xfrm>
          <a:prstGeom prst="rect">
            <a:avLst/>
          </a:prstGeom>
          <a:noFill/>
          <a:ln w="9525">
            <a:noFill/>
            <a:miter lim="800000"/>
            <a:headEnd/>
            <a:tailEnd/>
          </a:ln>
        </p:spPr>
      </p:pic>
      <p:sp>
        <p:nvSpPr>
          <p:cNvPr id="15367" name="Rectangle 7"/>
          <p:cNvSpPr>
            <a:spLocks noChangeArrowheads="1"/>
          </p:cNvSpPr>
          <p:nvPr/>
        </p:nvSpPr>
        <p:spPr bwMode="auto">
          <a:xfrm>
            <a:off x="0" y="2997200"/>
            <a:ext cx="2195513" cy="503238"/>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a:cs typeface="Arial" pitchFamily="34" charset="0"/>
              </a:rPr>
              <a:t>Stress reaction</a:t>
            </a:r>
          </a:p>
        </p:txBody>
      </p:sp>
      <p:sp>
        <p:nvSpPr>
          <p:cNvPr id="15368" name="Rectangle 8"/>
          <p:cNvSpPr>
            <a:spLocks noChangeArrowheads="1"/>
          </p:cNvSpPr>
          <p:nvPr/>
        </p:nvSpPr>
        <p:spPr bwMode="auto">
          <a:xfrm>
            <a:off x="7092950" y="2924175"/>
            <a:ext cx="2051050" cy="504825"/>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a:cs typeface="Arial" pitchFamily="34" charset="0"/>
              </a:rPr>
              <a:t>Stress #</a:t>
            </a:r>
          </a:p>
        </p:txBody>
      </p:sp>
      <p:sp>
        <p:nvSpPr>
          <p:cNvPr id="15369" name="Rectangle 9"/>
          <p:cNvSpPr>
            <a:spLocks noChangeArrowheads="1"/>
          </p:cNvSpPr>
          <p:nvPr/>
        </p:nvSpPr>
        <p:spPr bwMode="auto">
          <a:xfrm>
            <a:off x="3563938" y="6237288"/>
            <a:ext cx="2879725" cy="620712"/>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a:cs typeface="Arial" pitchFamily="34" charset="0"/>
              </a:rPr>
              <a:t>Lytic defect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Etio</a:t>
            </a:r>
          </a:p>
        </p:txBody>
      </p:sp>
      <p:sp>
        <p:nvSpPr>
          <p:cNvPr id="16387" name="Rectangle 3"/>
          <p:cNvSpPr>
            <a:spLocks noGrp="1" noChangeArrowheads="1"/>
          </p:cNvSpPr>
          <p:nvPr>
            <p:ph idx="1"/>
          </p:nvPr>
        </p:nvSpPr>
        <p:spPr/>
        <p:txBody>
          <a:bodyPr/>
          <a:lstStyle/>
          <a:p>
            <a:pPr eaLnBrk="1" hangingPunct="1">
              <a:lnSpc>
                <a:spcPct val="90000"/>
              </a:lnSpc>
            </a:pPr>
            <a:r>
              <a:rPr lang="en-US" sz="1700" smtClean="0"/>
              <a:t>1. Congenital: rare.  No evidence of lytic defect in the newborn</a:t>
            </a:r>
          </a:p>
          <a:p>
            <a:pPr eaLnBrk="1" hangingPunct="1">
              <a:lnSpc>
                <a:spcPct val="90000"/>
              </a:lnSpc>
            </a:pPr>
            <a:endParaRPr lang="en-US" sz="1700" smtClean="0"/>
          </a:p>
          <a:p>
            <a:pPr eaLnBrk="1" hangingPunct="1">
              <a:lnSpc>
                <a:spcPct val="90000"/>
              </a:lnSpc>
            </a:pPr>
            <a:r>
              <a:rPr lang="en-US" sz="1700" smtClean="0"/>
              <a:t>2. More in athlete: Mechanical stress = Acute or stress </a:t>
            </a:r>
          </a:p>
          <a:p>
            <a:pPr eaLnBrk="1" hangingPunct="1">
              <a:lnSpc>
                <a:spcPct val="90000"/>
              </a:lnSpc>
            </a:pPr>
            <a:endParaRPr lang="en-US" sz="1700" smtClean="0"/>
          </a:p>
          <a:p>
            <a:pPr eaLnBrk="1" hangingPunct="1">
              <a:lnSpc>
                <a:spcPct val="90000"/>
              </a:lnSpc>
            </a:pPr>
            <a:r>
              <a:rPr lang="en-US" sz="1700" smtClean="0"/>
              <a:t>3. Stress: During flexion and extension: compression and tensile force</a:t>
            </a:r>
          </a:p>
          <a:p>
            <a:pPr eaLnBrk="1" hangingPunct="1">
              <a:lnSpc>
                <a:spcPct val="90000"/>
              </a:lnSpc>
            </a:pPr>
            <a:endParaRPr lang="en-US" sz="1700" smtClean="0"/>
          </a:p>
          <a:p>
            <a:pPr eaLnBrk="1" hangingPunct="1">
              <a:lnSpc>
                <a:spcPct val="90000"/>
              </a:lnSpc>
            </a:pPr>
            <a:r>
              <a:rPr lang="en-US" sz="1700" smtClean="0"/>
              <a:t>4. Once defect created, the biomechanical forces prevent healing of the fracture </a:t>
            </a:r>
            <a:r>
              <a:rPr lang="en-US" sz="1700" smtClean="0">
                <a:sym typeface="Wingdings" pitchFamily="2" charset="2"/>
              </a:rPr>
              <a:t> listhesis due to shear forces created by the center </a:t>
            </a:r>
          </a:p>
          <a:p>
            <a:pPr eaLnBrk="1" hangingPunct="1">
              <a:lnSpc>
                <a:spcPct val="90000"/>
              </a:lnSpc>
            </a:pPr>
            <a:endParaRPr lang="en-US" sz="1700" smtClean="0">
              <a:sym typeface="Wingdings" pitchFamily="2" charset="2"/>
            </a:endParaRPr>
          </a:p>
          <a:p>
            <a:pPr eaLnBrk="1" hangingPunct="1">
              <a:lnSpc>
                <a:spcPct val="90000"/>
              </a:lnSpc>
            </a:pPr>
            <a:r>
              <a:rPr lang="en-US" sz="1700" smtClean="0">
                <a:sym typeface="Wingdings" pitchFamily="2" charset="2"/>
              </a:rPr>
              <a:t>5. Genetic : Autosomal dominant with incomplete penetration</a:t>
            </a:r>
          </a:p>
          <a:p>
            <a:pPr eaLnBrk="1" hangingPunct="1">
              <a:lnSpc>
                <a:spcPct val="90000"/>
              </a:lnSpc>
            </a:pPr>
            <a:endParaRPr lang="en-US" sz="1700" smtClean="0">
              <a:sym typeface="Wingdings" pitchFamily="2" charset="2"/>
            </a:endParaRPr>
          </a:p>
          <a:p>
            <a:pPr eaLnBrk="1" hangingPunct="1">
              <a:lnSpc>
                <a:spcPct val="90000"/>
              </a:lnSpc>
            </a:pPr>
            <a:r>
              <a:rPr lang="en-US" sz="1700" smtClean="0">
                <a:sym typeface="Wingdings" pitchFamily="2" charset="2"/>
              </a:rPr>
              <a:t>6. Dysplastic :  lack of lumbosacral facet joint may not withstand even normal daily activities</a:t>
            </a:r>
            <a:endParaRPr lang="en-US" sz="17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LBA: Terms</a:t>
            </a:r>
            <a:endParaRPr lang="en-NZ" dirty="0"/>
          </a:p>
        </p:txBody>
      </p:sp>
      <p:sp>
        <p:nvSpPr>
          <p:cNvPr id="3" name="Content Placeholder 2"/>
          <p:cNvSpPr>
            <a:spLocks noGrp="1"/>
          </p:cNvSpPr>
          <p:nvPr>
            <p:ph sz="half" idx="1"/>
          </p:nvPr>
        </p:nvSpPr>
        <p:spPr/>
        <p:txBody>
          <a:bodyPr>
            <a:normAutofit fontScale="70000" lnSpcReduction="20000"/>
          </a:bodyPr>
          <a:lstStyle/>
          <a:p>
            <a:pPr>
              <a:buNone/>
            </a:pPr>
            <a:r>
              <a:rPr lang="en-NZ" b="1" dirty="0" smtClean="0"/>
              <a:t>Acute or Chronic</a:t>
            </a:r>
          </a:p>
          <a:p>
            <a:r>
              <a:rPr lang="en-NZ" dirty="0" smtClean="0"/>
              <a:t>Acute LBA 	&lt;3M </a:t>
            </a:r>
          </a:p>
          <a:p>
            <a:r>
              <a:rPr lang="en-NZ" dirty="0" smtClean="0"/>
              <a:t>Chronic LBP  	&gt;3 M</a:t>
            </a:r>
          </a:p>
          <a:p>
            <a:endParaRPr lang="en-NZ" dirty="0" smtClean="0"/>
          </a:p>
          <a:p>
            <a:endParaRPr lang="en-NZ" b="1" dirty="0" smtClean="0"/>
          </a:p>
          <a:p>
            <a:pPr>
              <a:buNone/>
            </a:pPr>
            <a:r>
              <a:rPr lang="en-NZ" b="1" dirty="0" smtClean="0"/>
              <a:t>Acute Low Back Pain</a:t>
            </a:r>
          </a:p>
          <a:p>
            <a:r>
              <a:rPr lang="en-NZ" dirty="0" smtClean="0"/>
              <a:t>Acute spine pain is very common</a:t>
            </a:r>
            <a:br>
              <a:rPr lang="en-NZ" dirty="0" smtClean="0"/>
            </a:br>
            <a:r>
              <a:rPr lang="en-NZ" dirty="0" smtClean="0"/>
              <a:t>Spontaneous recovery 90%. </a:t>
            </a:r>
          </a:p>
          <a:p>
            <a:r>
              <a:rPr lang="en-NZ" dirty="0" smtClean="0"/>
              <a:t/>
            </a:r>
            <a:br>
              <a:rPr lang="en-NZ" dirty="0" smtClean="0"/>
            </a:br>
            <a:r>
              <a:rPr lang="en-NZ" dirty="0" smtClean="0"/>
              <a:t> </a:t>
            </a:r>
            <a:r>
              <a:rPr lang="en-NZ" dirty="0" smtClean="0">
                <a:solidFill>
                  <a:srgbClr val="FF0000"/>
                </a:solidFill>
              </a:rPr>
              <a:t>Prolonged inactivity will prolong recovery.</a:t>
            </a:r>
          </a:p>
          <a:p>
            <a:endParaRPr lang="en-NZ" dirty="0">
              <a:solidFill>
                <a:srgbClr val="FF0000"/>
              </a:solidFill>
            </a:endParaRPr>
          </a:p>
          <a:p>
            <a:pPr>
              <a:buNone/>
            </a:pPr>
            <a:r>
              <a:rPr lang="en-NZ" dirty="0" smtClean="0"/>
              <a:t>Treatment regimens tend to be nonspecific.</a:t>
            </a:r>
          </a:p>
          <a:p>
            <a:endParaRPr lang="en-NZ" dirty="0" smtClean="0"/>
          </a:p>
          <a:p>
            <a:pPr>
              <a:buNone/>
            </a:pPr>
            <a:r>
              <a:rPr lang="en-NZ" dirty="0" smtClean="0"/>
              <a:t>Patient education is important</a:t>
            </a:r>
            <a:br>
              <a:rPr lang="en-NZ" dirty="0" smtClean="0"/>
            </a:br>
            <a:r>
              <a:rPr lang="en-NZ" dirty="0" smtClean="0"/>
              <a:t>Minimize the risk of recurrence. </a:t>
            </a:r>
          </a:p>
          <a:p>
            <a:endParaRPr lang="en-NZ" dirty="0"/>
          </a:p>
          <a:p>
            <a:endParaRPr lang="en-NZ" dirty="0"/>
          </a:p>
          <a:p>
            <a:endParaRPr lang="en-NZ" dirty="0" smtClean="0"/>
          </a:p>
          <a:p>
            <a:endParaRPr lang="en-NZ" dirty="0" smtClean="0"/>
          </a:p>
        </p:txBody>
      </p:sp>
      <p:pic>
        <p:nvPicPr>
          <p:cNvPr id="1026" name="Picture 2"/>
          <p:cNvPicPr>
            <a:picLocks noGrp="1" noChangeAspect="1" noChangeArrowheads="1"/>
          </p:cNvPicPr>
          <p:nvPr>
            <p:ph sz="half" idx="2"/>
          </p:nvPr>
        </p:nvPicPr>
        <p:blipFill>
          <a:blip r:embed="rId2"/>
          <a:stretch>
            <a:fillRect/>
          </a:stretch>
        </p:blipFill>
        <p:spPr bwMode="auto">
          <a:xfrm>
            <a:off x="5410200" y="3048000"/>
            <a:ext cx="1409700" cy="32480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934200" y="3048000"/>
            <a:ext cx="2208107" cy="2438400"/>
          </a:xfrm>
          <a:prstGeom prst="rect">
            <a:avLst/>
          </a:prstGeom>
          <a:noFill/>
          <a:ln w="9525">
            <a:noFill/>
            <a:miter lim="800000"/>
            <a:headEnd/>
            <a:tailEnd/>
          </a:ln>
          <a:effectLst/>
        </p:spPr>
      </p:pic>
      <p:sp>
        <p:nvSpPr>
          <p:cNvPr id="8" name="TextBox 7"/>
          <p:cNvSpPr txBox="1"/>
          <p:nvPr/>
        </p:nvSpPr>
        <p:spPr>
          <a:xfrm>
            <a:off x="5486400" y="1295400"/>
            <a:ext cx="3657600" cy="1200329"/>
          </a:xfrm>
          <a:prstGeom prst="rect">
            <a:avLst/>
          </a:prstGeom>
          <a:noFill/>
        </p:spPr>
        <p:txBody>
          <a:bodyPr wrap="square" rtlCol="0">
            <a:spAutoFit/>
          </a:bodyPr>
          <a:lstStyle/>
          <a:p>
            <a:r>
              <a:rPr lang="en-NZ" dirty="0" smtClean="0"/>
              <a:t>Referred Pain</a:t>
            </a:r>
            <a:br>
              <a:rPr lang="en-NZ" dirty="0" smtClean="0"/>
            </a:br>
            <a:endParaRPr lang="en-NZ" dirty="0" smtClean="0"/>
          </a:p>
          <a:p>
            <a:r>
              <a:rPr lang="en-NZ" dirty="0" smtClean="0"/>
              <a:t>Radiating Pain: Sciatic pain </a:t>
            </a:r>
          </a:p>
          <a:p>
            <a:endParaRPr lang="en-NZ"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Natural History</a:t>
            </a:r>
          </a:p>
        </p:txBody>
      </p:sp>
      <p:sp>
        <p:nvSpPr>
          <p:cNvPr id="18435" name="Rectangle 3"/>
          <p:cNvSpPr>
            <a:spLocks noGrp="1" noChangeArrowheads="1"/>
          </p:cNvSpPr>
          <p:nvPr>
            <p:ph idx="1"/>
          </p:nvPr>
        </p:nvSpPr>
        <p:spPr/>
        <p:txBody>
          <a:bodyPr/>
          <a:lstStyle/>
          <a:p>
            <a:pPr eaLnBrk="1" hangingPunct="1"/>
            <a:r>
              <a:rPr lang="en-US" sz="1900" dirty="0" smtClean="0">
                <a:solidFill>
                  <a:srgbClr val="FF0000"/>
                </a:solidFill>
              </a:rPr>
              <a:t>Overall incidence: </a:t>
            </a:r>
            <a:r>
              <a:rPr lang="en-US" sz="1900" dirty="0" err="1" smtClean="0">
                <a:solidFill>
                  <a:srgbClr val="FF0000"/>
                </a:solidFill>
              </a:rPr>
              <a:t>listhesis</a:t>
            </a:r>
            <a:r>
              <a:rPr lang="en-US" sz="1900" dirty="0" smtClean="0">
                <a:solidFill>
                  <a:srgbClr val="FF0000"/>
                </a:solidFill>
              </a:rPr>
              <a:t>/</a:t>
            </a:r>
            <a:r>
              <a:rPr lang="en-US" sz="1900" dirty="0" err="1" smtClean="0">
                <a:solidFill>
                  <a:srgbClr val="FF0000"/>
                </a:solidFill>
              </a:rPr>
              <a:t>Lysis</a:t>
            </a:r>
            <a:r>
              <a:rPr lang="en-US" sz="1900" dirty="0" smtClean="0">
                <a:solidFill>
                  <a:srgbClr val="FF0000"/>
                </a:solidFill>
              </a:rPr>
              <a:t>:	 		16%</a:t>
            </a:r>
          </a:p>
          <a:p>
            <a:pPr eaLnBrk="1" hangingPunct="1"/>
            <a:endParaRPr lang="en-US" sz="1900" dirty="0" smtClean="0">
              <a:solidFill>
                <a:srgbClr val="FF0000"/>
              </a:solidFill>
            </a:endParaRPr>
          </a:p>
          <a:p>
            <a:pPr eaLnBrk="1" hangingPunct="1"/>
            <a:r>
              <a:rPr lang="en-US" sz="1900" dirty="0" smtClean="0">
                <a:solidFill>
                  <a:srgbClr val="FF0000"/>
                </a:solidFill>
              </a:rPr>
              <a:t>Female Gymnasts					10-20%</a:t>
            </a:r>
          </a:p>
          <a:p>
            <a:pPr eaLnBrk="1" hangingPunct="1"/>
            <a:endParaRPr lang="en-US" sz="1900" dirty="0" smtClean="0">
              <a:solidFill>
                <a:srgbClr val="FF0000"/>
              </a:solidFill>
            </a:endParaRPr>
          </a:p>
          <a:p>
            <a:pPr eaLnBrk="1" hangingPunct="1"/>
            <a:r>
              <a:rPr lang="en-US" sz="1900" dirty="0" smtClean="0">
                <a:solidFill>
                  <a:srgbClr val="FF0000"/>
                </a:solidFill>
              </a:rPr>
              <a:t>Alaskan population					50%</a:t>
            </a:r>
          </a:p>
          <a:p>
            <a:pPr eaLnBrk="1" hangingPunct="1"/>
            <a:endParaRPr lang="en-US" sz="1900" dirty="0" smtClean="0">
              <a:solidFill>
                <a:srgbClr val="FF0000"/>
              </a:solidFill>
            </a:endParaRPr>
          </a:p>
          <a:p>
            <a:pPr eaLnBrk="1" hangingPunct="1"/>
            <a:r>
              <a:rPr lang="en-US" sz="1900" dirty="0" smtClean="0">
                <a:solidFill>
                  <a:srgbClr val="FF0000"/>
                </a:solidFill>
              </a:rPr>
              <a:t>African						1.8%</a:t>
            </a:r>
          </a:p>
          <a:p>
            <a:pPr eaLnBrk="1" hangingPunct="1"/>
            <a:endParaRPr lang="en-US" sz="1900" dirty="0" smtClean="0">
              <a:solidFill>
                <a:srgbClr val="FF0000"/>
              </a:solidFill>
            </a:endParaRPr>
          </a:p>
          <a:p>
            <a:pPr eaLnBrk="1" hangingPunct="1"/>
            <a:r>
              <a:rPr lang="en-US" sz="1900" dirty="0" smtClean="0">
                <a:solidFill>
                  <a:srgbClr val="FF0000"/>
                </a:solidFill>
              </a:rPr>
              <a:t>Caucasian						5.6%</a:t>
            </a:r>
          </a:p>
          <a:p>
            <a:pPr eaLnBrk="1" hangingPunct="1"/>
            <a:endParaRPr lang="en-US" sz="1900" dirty="0" smtClean="0">
              <a:solidFill>
                <a:srgbClr val="FF0000"/>
              </a:solidFill>
            </a:endParaRPr>
          </a:p>
          <a:p>
            <a:pPr eaLnBrk="1" hangingPunct="1"/>
            <a:r>
              <a:rPr lang="en-US" sz="1900" dirty="0" smtClean="0">
                <a:solidFill>
                  <a:srgbClr val="FF0000"/>
                </a:solidFill>
              </a:rPr>
              <a:t>Unilateral 						20%</a:t>
            </a:r>
          </a:p>
          <a:p>
            <a:pPr eaLnBrk="1" hangingPunct="1"/>
            <a:endParaRPr lang="en-US" sz="1900" dirty="0" smtClean="0">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n-US" sz="3800" b="1" smtClean="0"/>
              <a:t>Natural History</a:t>
            </a:r>
            <a:br>
              <a:rPr lang="en-US" sz="3800" b="1" smtClean="0"/>
            </a:br>
            <a:endParaRPr lang="en-US" sz="3800" b="1" smtClean="0"/>
          </a:p>
        </p:txBody>
      </p:sp>
      <p:sp>
        <p:nvSpPr>
          <p:cNvPr id="19459" name="Rectangle 3"/>
          <p:cNvSpPr>
            <a:spLocks noGrp="1" noChangeArrowheads="1"/>
          </p:cNvSpPr>
          <p:nvPr>
            <p:ph idx="1"/>
          </p:nvPr>
        </p:nvSpPr>
        <p:spPr>
          <a:xfrm>
            <a:off x="304800" y="1196975"/>
            <a:ext cx="8839200" cy="4899025"/>
          </a:xfrm>
        </p:spPr>
        <p:txBody>
          <a:bodyPr/>
          <a:lstStyle/>
          <a:p>
            <a:pPr eaLnBrk="1" hangingPunct="1">
              <a:lnSpc>
                <a:spcPct val="80000"/>
              </a:lnSpc>
            </a:pPr>
            <a:r>
              <a:rPr lang="en-US" sz="1700" dirty="0" smtClean="0"/>
              <a:t>Progression of </a:t>
            </a:r>
            <a:r>
              <a:rPr lang="en-US" sz="1700" dirty="0" err="1" smtClean="0"/>
              <a:t>spondylolysis</a:t>
            </a:r>
            <a:r>
              <a:rPr lang="en-US" sz="1700" dirty="0" smtClean="0"/>
              <a:t> and low-grade </a:t>
            </a:r>
            <a:r>
              <a:rPr lang="en-US" sz="1700" dirty="0" err="1" smtClean="0"/>
              <a:t>listhesis</a:t>
            </a:r>
            <a:r>
              <a:rPr lang="en-US" sz="1700" dirty="0" smtClean="0"/>
              <a:t>: &lt; 5% during growth spurt</a:t>
            </a:r>
          </a:p>
          <a:p>
            <a:pPr eaLnBrk="1" hangingPunct="1">
              <a:lnSpc>
                <a:spcPct val="80000"/>
              </a:lnSpc>
            </a:pPr>
            <a:endParaRPr lang="en-US" sz="1700" dirty="0" smtClean="0"/>
          </a:p>
          <a:p>
            <a:pPr eaLnBrk="1" hangingPunct="1">
              <a:lnSpc>
                <a:spcPct val="80000"/>
              </a:lnSpc>
            </a:pPr>
            <a:r>
              <a:rPr lang="en-US" sz="1700" dirty="0" smtClean="0"/>
              <a:t>Progression is rare in adults: usually due to disc degeneration</a:t>
            </a:r>
          </a:p>
          <a:p>
            <a:pPr eaLnBrk="1" hangingPunct="1">
              <a:lnSpc>
                <a:spcPct val="80000"/>
              </a:lnSpc>
            </a:pPr>
            <a:endParaRPr lang="en-US" sz="1700" dirty="0" smtClean="0"/>
          </a:p>
          <a:p>
            <a:pPr eaLnBrk="1" hangingPunct="1">
              <a:lnSpc>
                <a:spcPct val="80000"/>
              </a:lnSpc>
            </a:pPr>
            <a:r>
              <a:rPr lang="en-US" sz="1700" dirty="0" smtClean="0"/>
              <a:t>When progression does occur, high-grade </a:t>
            </a:r>
            <a:r>
              <a:rPr lang="en-US" sz="1700" dirty="0" err="1" smtClean="0"/>
              <a:t>spondylolisthesis</a:t>
            </a:r>
            <a:r>
              <a:rPr lang="en-US" sz="1700" dirty="0" smtClean="0"/>
              <a:t> is rare.</a:t>
            </a:r>
          </a:p>
          <a:p>
            <a:pPr eaLnBrk="1" hangingPunct="1">
              <a:lnSpc>
                <a:spcPct val="80000"/>
              </a:lnSpc>
            </a:pPr>
            <a:endParaRPr lang="en-US" sz="1700" dirty="0" smtClean="0"/>
          </a:p>
          <a:p>
            <a:pPr eaLnBrk="1" hangingPunct="1">
              <a:lnSpc>
                <a:spcPct val="80000"/>
              </a:lnSpc>
            </a:pPr>
            <a:r>
              <a:rPr lang="en-US" sz="1700" dirty="0" smtClean="0"/>
              <a:t>Adults with </a:t>
            </a:r>
            <a:r>
              <a:rPr lang="en-US" sz="1700" dirty="0" err="1" smtClean="0"/>
              <a:t>spondylolysis</a:t>
            </a:r>
            <a:r>
              <a:rPr lang="en-US" sz="1700" dirty="0" smtClean="0"/>
              <a:t> have no more back pain than the general population  [10%]</a:t>
            </a:r>
          </a:p>
          <a:p>
            <a:pPr eaLnBrk="1" hangingPunct="1">
              <a:lnSpc>
                <a:spcPct val="80000"/>
              </a:lnSpc>
            </a:pPr>
            <a:endParaRPr lang="en-US" sz="1700" dirty="0" smtClean="0"/>
          </a:p>
          <a:p>
            <a:pPr eaLnBrk="1" hangingPunct="1">
              <a:lnSpc>
                <a:spcPct val="80000"/>
              </a:lnSpc>
            </a:pPr>
            <a:r>
              <a:rPr lang="en-US" sz="1700" dirty="0" smtClean="0"/>
              <a:t>Dysplastic  more frequent neurological symptoms and progression of deformity.</a:t>
            </a:r>
          </a:p>
          <a:p>
            <a:pPr eaLnBrk="1" hangingPunct="1">
              <a:lnSpc>
                <a:spcPct val="80000"/>
              </a:lnSpc>
            </a:pPr>
            <a:endParaRPr lang="en-US" sz="1700" dirty="0" smtClean="0"/>
          </a:p>
          <a:p>
            <a:pPr eaLnBrk="1" hangingPunct="1">
              <a:lnSpc>
                <a:spcPct val="80000"/>
              </a:lnSpc>
            </a:pPr>
            <a:r>
              <a:rPr lang="en-US" sz="1700" dirty="0" smtClean="0"/>
              <a:t>High-grade </a:t>
            </a:r>
            <a:r>
              <a:rPr lang="en-US" sz="1700" dirty="0" err="1" smtClean="0"/>
              <a:t>spondylolisthesis</a:t>
            </a:r>
            <a:r>
              <a:rPr lang="en-US" sz="1700" dirty="0" smtClean="0"/>
              <a:t>, regardless of etiology, is an uncommon primary</a:t>
            </a:r>
          </a:p>
          <a:p>
            <a:pPr eaLnBrk="1" hangingPunct="1">
              <a:lnSpc>
                <a:spcPct val="80000"/>
              </a:lnSpc>
            </a:pPr>
            <a:endParaRPr lang="en-US" sz="1700" dirty="0" smtClean="0"/>
          </a:p>
          <a:p>
            <a:pPr eaLnBrk="1" hangingPunct="1">
              <a:lnSpc>
                <a:spcPct val="80000"/>
              </a:lnSpc>
            </a:pPr>
            <a:r>
              <a:rPr lang="en-US" sz="1700" dirty="0" smtClean="0"/>
              <a:t>diagnosis.</a:t>
            </a:r>
          </a:p>
          <a:p>
            <a:pPr eaLnBrk="1" hangingPunct="1">
              <a:lnSpc>
                <a:spcPct val="80000"/>
              </a:lnSpc>
            </a:pPr>
            <a:endParaRPr lang="en-US" sz="1700" dirty="0" smtClean="0"/>
          </a:p>
          <a:p>
            <a:pPr eaLnBrk="1" hangingPunct="1">
              <a:lnSpc>
                <a:spcPct val="80000"/>
              </a:lnSpc>
            </a:pPr>
            <a:r>
              <a:rPr lang="en-US" sz="1700" dirty="0" smtClean="0"/>
              <a:t> Although some individuals have only limited disability in adulthood, many patients with high-grade </a:t>
            </a:r>
            <a:r>
              <a:rPr lang="en-US" sz="1700" dirty="0" err="1" smtClean="0"/>
              <a:t>spondylolisthesis</a:t>
            </a:r>
            <a:r>
              <a:rPr lang="en-US" sz="1700" dirty="0" smtClean="0"/>
              <a:t> develop pain, neurologic symptoms and progressive deformity.</a:t>
            </a:r>
          </a:p>
          <a:p>
            <a:pPr eaLnBrk="1" hangingPunct="1">
              <a:lnSpc>
                <a:spcPct val="80000"/>
              </a:lnSpc>
            </a:pPr>
            <a:endParaRPr lang="en-US" sz="17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152400"/>
            <a:ext cx="4191000" cy="1139825"/>
          </a:xfrm>
        </p:spPr>
        <p:txBody>
          <a:bodyPr/>
          <a:lstStyle/>
          <a:p>
            <a:pPr eaLnBrk="1" hangingPunct="1"/>
            <a:r>
              <a:rPr lang="en-US" dirty="0" smtClean="0"/>
              <a:t>Diagnosis</a:t>
            </a:r>
          </a:p>
        </p:txBody>
      </p:sp>
      <p:sp>
        <p:nvSpPr>
          <p:cNvPr id="27651" name="Rectangle 3"/>
          <p:cNvSpPr>
            <a:spLocks noGrp="1" noChangeArrowheads="1"/>
          </p:cNvSpPr>
          <p:nvPr>
            <p:ph type="body" sz="half" idx="1"/>
          </p:nvPr>
        </p:nvSpPr>
        <p:spPr>
          <a:xfrm>
            <a:off x="457200" y="1143000"/>
            <a:ext cx="4038600" cy="4987925"/>
          </a:xfrm>
        </p:spPr>
        <p:txBody>
          <a:bodyPr/>
          <a:lstStyle/>
          <a:p>
            <a:pPr eaLnBrk="1" hangingPunct="1">
              <a:buFont typeface="Wingdings" pitchFamily="2" charset="2"/>
              <a:buNone/>
            </a:pPr>
            <a:r>
              <a:rPr lang="en-US" sz="2000" dirty="0" smtClean="0"/>
              <a:t>Plain radiograph: </a:t>
            </a:r>
          </a:p>
          <a:p>
            <a:pPr eaLnBrk="1" hangingPunct="1"/>
            <a:r>
              <a:rPr lang="en-US" sz="1400" dirty="0" smtClean="0"/>
              <a:t>Standing: </a:t>
            </a:r>
            <a:r>
              <a:rPr lang="en-US" sz="1400" dirty="0" err="1" smtClean="0"/>
              <a:t>AP,Lateral</a:t>
            </a:r>
            <a:r>
              <a:rPr lang="en-US" sz="1400" dirty="0" smtClean="0"/>
              <a:t>, </a:t>
            </a:r>
            <a:r>
              <a:rPr lang="en-US" sz="1400" dirty="0" err="1" smtClean="0"/>
              <a:t>Obliques</a:t>
            </a:r>
            <a:endParaRPr lang="en-US" sz="2000" dirty="0" smtClean="0"/>
          </a:p>
          <a:p>
            <a:pPr eaLnBrk="1" hangingPunct="1"/>
            <a:endParaRPr lang="en-US" sz="2000" dirty="0" smtClean="0"/>
          </a:p>
          <a:p>
            <a:pPr eaLnBrk="1" hangingPunct="1"/>
            <a:r>
              <a:rPr lang="en-US" sz="2000" dirty="0" smtClean="0"/>
              <a:t>Dysplastic or </a:t>
            </a:r>
            <a:r>
              <a:rPr lang="en-US" sz="2000" dirty="0" err="1" smtClean="0"/>
              <a:t>Isthamic</a:t>
            </a:r>
            <a:r>
              <a:rPr lang="en-US" sz="2000" dirty="0" smtClean="0"/>
              <a:t> depending on shape of the sacrum or vertebra</a:t>
            </a:r>
          </a:p>
          <a:p>
            <a:pPr eaLnBrk="1" hangingPunct="1"/>
            <a:endParaRPr lang="en-US" sz="2000" dirty="0" smtClean="0"/>
          </a:p>
          <a:p>
            <a:pPr eaLnBrk="1" hangingPunct="1"/>
            <a:r>
              <a:rPr lang="en-US" sz="2000" dirty="0" smtClean="0"/>
              <a:t>Scottish terrier: with the defect in the dog’s neck</a:t>
            </a:r>
          </a:p>
          <a:p>
            <a:pPr eaLnBrk="1" hangingPunct="1"/>
            <a:endParaRPr lang="en-US" sz="2000" dirty="0" smtClean="0"/>
          </a:p>
          <a:p>
            <a:pPr eaLnBrk="1" hangingPunct="1"/>
            <a:r>
              <a:rPr lang="en-US" sz="2000" dirty="0" err="1" smtClean="0"/>
              <a:t>Listhesis</a:t>
            </a:r>
            <a:r>
              <a:rPr lang="en-US" sz="2000" dirty="0" smtClean="0"/>
              <a:t>: Grade</a:t>
            </a:r>
          </a:p>
          <a:p>
            <a:pPr eaLnBrk="1" hangingPunct="1"/>
            <a:r>
              <a:rPr lang="en-US" sz="2000" dirty="0" smtClean="0"/>
              <a:t>                Slip angle</a:t>
            </a:r>
          </a:p>
          <a:p>
            <a:pPr eaLnBrk="1" hangingPunct="1"/>
            <a:r>
              <a:rPr lang="en-US" sz="2000" dirty="0" smtClean="0"/>
              <a:t>                Sacral inclination </a:t>
            </a:r>
          </a:p>
          <a:p>
            <a:pPr eaLnBrk="1" hangingPunct="1"/>
            <a:r>
              <a:rPr lang="en-US" sz="2000" dirty="0" smtClean="0"/>
              <a:t>                </a:t>
            </a:r>
            <a:r>
              <a:rPr lang="en-US" sz="2000" dirty="0" err="1" smtClean="0"/>
              <a:t>Lordosis</a:t>
            </a:r>
            <a:r>
              <a:rPr lang="en-US" sz="2000" dirty="0" smtClean="0"/>
              <a:t>   </a:t>
            </a:r>
          </a:p>
          <a:p>
            <a:pPr eaLnBrk="1" hangingPunct="1"/>
            <a:endParaRPr lang="en-US" sz="2000" dirty="0" smtClean="0"/>
          </a:p>
        </p:txBody>
      </p:sp>
      <p:pic>
        <p:nvPicPr>
          <p:cNvPr id="27653" name="Picture 5" descr="f34162_005a2"/>
          <p:cNvPicPr>
            <a:picLocks noGrp="1" noChangeAspect="1" noChangeArrowheads="1"/>
          </p:cNvPicPr>
          <p:nvPr>
            <p:ph sz="half" idx="2"/>
          </p:nvPr>
        </p:nvPicPr>
        <p:blipFill>
          <a:blip r:embed="rId2"/>
          <a:stretch>
            <a:fillRect/>
          </a:stretch>
        </p:blipFill>
        <p:spPr>
          <a:xfrm>
            <a:off x="5105400" y="3657600"/>
            <a:ext cx="4038600" cy="2362581"/>
          </a:xfrm>
          <a:noFill/>
        </p:spPr>
      </p:pic>
      <p:pic>
        <p:nvPicPr>
          <p:cNvPr id="27652" name="Picture 4" descr="DSC00010"/>
          <p:cNvPicPr>
            <a:picLocks noChangeAspect="1" noChangeArrowheads="1"/>
          </p:cNvPicPr>
          <p:nvPr/>
        </p:nvPicPr>
        <p:blipFill>
          <a:blip r:embed="rId3">
            <a:lum bright="24000" contrast="30000"/>
          </a:blip>
          <a:srcRect l="19194" t="20827" r="32375" b="53622"/>
          <a:stretch>
            <a:fillRect/>
          </a:stretch>
        </p:blipFill>
        <p:spPr bwMode="auto">
          <a:xfrm>
            <a:off x="5029200" y="304800"/>
            <a:ext cx="41148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solidFill>
                  <a:srgbClr val="FF0000"/>
                </a:solidFill>
              </a:rPr>
              <a:t>Back strain</a:t>
            </a:r>
            <a:endParaRPr lang="en-NZ" b="1" dirty="0">
              <a:solidFill>
                <a:srgbClr val="FF0000"/>
              </a:solidFill>
            </a:endParaRPr>
          </a:p>
        </p:txBody>
      </p:sp>
      <p:sp>
        <p:nvSpPr>
          <p:cNvPr id="3" name="Content Placeholder 2"/>
          <p:cNvSpPr>
            <a:spLocks noGrp="1"/>
          </p:cNvSpPr>
          <p:nvPr>
            <p:ph idx="1"/>
          </p:nvPr>
        </p:nvSpPr>
        <p:spPr/>
        <p:txBody>
          <a:bodyPr>
            <a:normAutofit/>
          </a:bodyPr>
          <a:lstStyle/>
          <a:p>
            <a:r>
              <a:rPr lang="en-NZ" dirty="0" smtClean="0"/>
              <a:t>20 to 40</a:t>
            </a:r>
          </a:p>
          <a:p>
            <a:endParaRPr lang="en-NZ" dirty="0" smtClean="0"/>
          </a:p>
          <a:p>
            <a:r>
              <a:rPr lang="en-NZ" dirty="0" smtClean="0"/>
              <a:t>Pain:  Low back, buttock, posterior thigh Ache, spasm </a:t>
            </a:r>
          </a:p>
          <a:p>
            <a:endParaRPr lang="en-NZ" dirty="0" smtClean="0"/>
          </a:p>
          <a:p>
            <a:r>
              <a:rPr lang="en-NZ" dirty="0" smtClean="0"/>
              <a:t>Aggravation: Increased with activity or bending Local tenderness, limited spinal motion</a:t>
            </a:r>
          </a:p>
          <a:p>
            <a:endParaRPr lang="en-NZ" dirty="0" smtClean="0"/>
          </a:p>
          <a:p>
            <a:r>
              <a:rPr lang="en-NZ" dirty="0" smtClean="0"/>
              <a:t>Negative investigation</a:t>
            </a:r>
            <a:endParaRPr lang="en-NZ"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dirty="0"/>
          </a:p>
        </p:txBody>
      </p:sp>
      <p:sp>
        <p:nvSpPr>
          <p:cNvPr id="4" name="Rectangle 3"/>
          <p:cNvSpPr/>
          <p:nvPr/>
        </p:nvSpPr>
        <p:spPr>
          <a:xfrm>
            <a:off x="2400347" y="2967335"/>
            <a:ext cx="4961808" cy="1754326"/>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NON ORGANIC </a:t>
            </a:r>
            <a:b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OR FUNCTIONAL</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solidFill>
                  <a:srgbClr val="FF0000"/>
                </a:solidFill>
              </a:rPr>
              <a:t>Nonspecific Back pain</a:t>
            </a:r>
            <a:endParaRPr lang="en-NZ" b="1" dirty="0">
              <a:solidFill>
                <a:srgbClr val="FF0000"/>
              </a:solidFill>
            </a:endParaRPr>
          </a:p>
        </p:txBody>
      </p:sp>
      <p:sp>
        <p:nvSpPr>
          <p:cNvPr id="3" name="Content Placeholder 2"/>
          <p:cNvSpPr>
            <a:spLocks noGrp="1"/>
          </p:cNvSpPr>
          <p:nvPr>
            <p:ph idx="1"/>
          </p:nvPr>
        </p:nvSpPr>
        <p:spPr/>
        <p:txBody>
          <a:bodyPr>
            <a:normAutofit/>
          </a:bodyPr>
          <a:lstStyle/>
          <a:p>
            <a:r>
              <a:rPr lang="en-NZ" sz="1600" dirty="0" smtClean="0"/>
              <a:t>The pain is localized to the spine and/or </a:t>
            </a:r>
            <a:r>
              <a:rPr lang="en-NZ" sz="1600" dirty="0" err="1" smtClean="0"/>
              <a:t>paraspinal</a:t>
            </a:r>
            <a:r>
              <a:rPr lang="en-NZ" sz="1600" dirty="0" smtClean="0"/>
              <a:t> regions and does not radiate into the leg. </a:t>
            </a:r>
          </a:p>
          <a:p>
            <a:endParaRPr lang="en-NZ" sz="1600" dirty="0" smtClean="0"/>
          </a:p>
          <a:p>
            <a:r>
              <a:rPr lang="en-NZ" sz="1600" dirty="0" smtClean="0"/>
              <a:t>Not associated with spinal nerve root compression. </a:t>
            </a:r>
          </a:p>
          <a:p>
            <a:endParaRPr lang="en-NZ" sz="1600" dirty="0" smtClean="0"/>
          </a:p>
          <a:p>
            <a:r>
              <a:rPr lang="en-NZ" sz="1600" dirty="0" smtClean="0"/>
              <a:t>Normal magnetic resonance imaging (MRI) </a:t>
            </a:r>
          </a:p>
          <a:p>
            <a:endParaRPr lang="en-NZ" sz="1600" dirty="0"/>
          </a:p>
          <a:p>
            <a:r>
              <a:rPr lang="en-NZ" sz="1600" dirty="0" smtClean="0"/>
              <a:t>Is often a result of simple soft tissue disorders such as strain</a:t>
            </a:r>
          </a:p>
          <a:p>
            <a:endParaRPr lang="en-NZ" sz="1600" dirty="0"/>
          </a:p>
          <a:p>
            <a:r>
              <a:rPr lang="en-NZ" sz="1600" dirty="0" smtClean="0"/>
              <a:t>Does not need specialist treatment</a:t>
            </a:r>
          </a:p>
          <a:p>
            <a:endParaRPr lang="en-NZ" sz="1600" dirty="0"/>
          </a:p>
          <a:p>
            <a:endParaRPr lang="en-NZ" sz="1600" dirty="0" smtClean="0"/>
          </a:p>
          <a:p>
            <a:endParaRPr lang="en-NZ" sz="16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b="1" dirty="0" smtClean="0">
                <a:solidFill>
                  <a:srgbClr val="FF0000"/>
                </a:solidFill>
              </a:rPr>
              <a:t>Organic or Functional</a:t>
            </a:r>
            <a:endParaRPr lang="en-NZ" b="1" dirty="0">
              <a:solidFill>
                <a:srgbClr val="FF0000"/>
              </a:solidFill>
            </a:endParaRPr>
          </a:p>
        </p:txBody>
      </p:sp>
      <p:pic>
        <p:nvPicPr>
          <p:cNvPr id="4098" name="Picture 2"/>
          <p:cNvPicPr>
            <a:picLocks noGrp="1" noChangeAspect="1" noChangeArrowheads="1"/>
          </p:cNvPicPr>
          <p:nvPr>
            <p:ph idx="1"/>
          </p:nvPr>
        </p:nvPicPr>
        <p:blipFill>
          <a:blip r:embed="rId2"/>
          <a:stretch>
            <a:fillRect/>
          </a:stretch>
        </p:blipFill>
        <p:spPr bwMode="auto">
          <a:xfrm>
            <a:off x="457200" y="2039118"/>
            <a:ext cx="8229600" cy="41815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Treatment</a:t>
            </a:r>
            <a:endParaRPr lang="en-NZ" dirty="0"/>
          </a:p>
        </p:txBody>
      </p:sp>
      <p:sp>
        <p:nvSpPr>
          <p:cNvPr id="3" name="Content Placeholder 2"/>
          <p:cNvSpPr>
            <a:spLocks noGrp="1"/>
          </p:cNvSpPr>
          <p:nvPr>
            <p:ph idx="1"/>
          </p:nvPr>
        </p:nvSpPr>
        <p:spPr/>
        <p:txBody>
          <a:bodyPr>
            <a:normAutofit fontScale="77500" lnSpcReduction="20000"/>
          </a:bodyPr>
          <a:lstStyle/>
          <a:p>
            <a:r>
              <a:rPr lang="en-NZ" dirty="0" smtClean="0"/>
              <a:t>Conservative medical management. </a:t>
            </a:r>
            <a:br>
              <a:rPr lang="en-NZ" dirty="0" smtClean="0"/>
            </a:br>
            <a:r>
              <a:rPr lang="en-NZ" dirty="0" smtClean="0"/>
              <a:t/>
            </a:r>
            <a:br>
              <a:rPr lang="en-NZ" dirty="0" smtClean="0"/>
            </a:br>
            <a:r>
              <a:rPr lang="en-NZ" dirty="0" smtClean="0"/>
              <a:t>Abstain from heavy lifting or other activities that aggravate the pain. </a:t>
            </a:r>
            <a:br>
              <a:rPr lang="en-NZ" dirty="0" smtClean="0"/>
            </a:br>
            <a:r>
              <a:rPr lang="en-NZ" dirty="0" smtClean="0"/>
              <a:t/>
            </a:r>
            <a:br>
              <a:rPr lang="en-NZ" dirty="0" smtClean="0"/>
            </a:br>
            <a:r>
              <a:rPr lang="en-NZ" dirty="0" smtClean="0"/>
              <a:t>Bed rest is not helpful, and has been shown to delay recovery.</a:t>
            </a:r>
            <a:br>
              <a:rPr lang="en-NZ" dirty="0" smtClean="0"/>
            </a:br>
            <a:r>
              <a:rPr lang="en-NZ" dirty="0" smtClean="0"/>
              <a:t/>
            </a:r>
            <a:br>
              <a:rPr lang="en-NZ" dirty="0" smtClean="0"/>
            </a:br>
            <a:r>
              <a:rPr lang="en-NZ" baseline="30000" dirty="0" smtClean="0"/>
              <a:t> </a:t>
            </a:r>
            <a:r>
              <a:rPr lang="en-NZ" dirty="0" smtClean="0"/>
              <a:t>Narcotic analgesia should be avoided</a:t>
            </a:r>
          </a:p>
          <a:p>
            <a:endParaRPr lang="en-NZ" dirty="0"/>
          </a:p>
          <a:p>
            <a:endParaRPr lang="en-NZ" dirty="0" smtClean="0"/>
          </a:p>
          <a:p>
            <a:r>
              <a:rPr lang="en-NZ" dirty="0" err="1" smtClean="0"/>
              <a:t>Cherkin</a:t>
            </a:r>
            <a:r>
              <a:rPr lang="en-NZ" dirty="0" smtClean="0"/>
              <a:t> </a:t>
            </a:r>
            <a:br>
              <a:rPr lang="en-NZ" dirty="0" smtClean="0"/>
            </a:br>
            <a:r>
              <a:rPr lang="en-NZ" dirty="0" smtClean="0"/>
              <a:t>Standard physical therapy </a:t>
            </a:r>
            <a:r>
              <a:rPr lang="en-NZ" dirty="0" err="1" smtClean="0"/>
              <a:t>maneuvers</a:t>
            </a:r>
            <a:endParaRPr lang="en-NZ" dirty="0" smtClean="0"/>
          </a:p>
          <a:p>
            <a:r>
              <a:rPr lang="en-NZ" dirty="0" smtClean="0"/>
              <a:t>Chiropractic spinal manipulation </a:t>
            </a:r>
            <a:br>
              <a:rPr lang="en-NZ" dirty="0" smtClean="0"/>
            </a:br>
            <a:r>
              <a:rPr lang="en-NZ" dirty="0" smtClean="0"/>
              <a:t>  The treatment of acute low back pain and found that both provide small short-term benefits and improve patient satisfaction but increase the cost of medical care and do not decrease the recurrence of back pain.</a:t>
            </a:r>
            <a:r>
              <a:rPr lang="en-NZ" baseline="30000" dirty="0" smtClean="0"/>
              <a:t>  </a:t>
            </a:r>
            <a:endParaRPr lang="en-NZ" dirty="0" smtClean="0"/>
          </a:p>
          <a:p>
            <a:endParaRPr lang="en-NZ"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normAutofit fontScale="77500" lnSpcReduction="20000"/>
          </a:bodyPr>
          <a:lstStyle/>
          <a:p>
            <a:pPr>
              <a:buNone/>
            </a:pPr>
            <a:r>
              <a:rPr lang="en-NZ" b="1" dirty="0" smtClean="0"/>
              <a:t>Complex Regional Pain Syndrome I:</a:t>
            </a:r>
          </a:p>
          <a:p>
            <a:r>
              <a:rPr lang="en-NZ" dirty="0" smtClean="0"/>
              <a:t>Complex Regional Pain syndrome I also called as Reflex Sympathetic Dystrophy is a continuous pain in the form of either </a:t>
            </a:r>
            <a:r>
              <a:rPr lang="en-NZ" dirty="0" err="1" smtClean="0"/>
              <a:t>allodynia</a:t>
            </a:r>
            <a:r>
              <a:rPr lang="en-NZ" dirty="0" smtClean="0"/>
              <a:t> or </a:t>
            </a:r>
            <a:r>
              <a:rPr lang="en-NZ" dirty="0" err="1" smtClean="0"/>
              <a:t>hyperalgesia</a:t>
            </a:r>
            <a:r>
              <a:rPr lang="en-NZ" dirty="0" smtClean="0"/>
              <a:t> in the extremities resulting from trauma which is associated with sympathetic hyperactivity. </a:t>
            </a:r>
          </a:p>
          <a:p>
            <a:r>
              <a:rPr lang="en-NZ" dirty="0" smtClean="0"/>
              <a:t>The pain does not correspond to the distribution of a single nerve and it is worsened by movement. The person affected usually complains of cool, clammy skin which later becomes pale, cold, stiff and atrophied.</a:t>
            </a:r>
          </a:p>
          <a:p>
            <a:pPr>
              <a:buNone/>
            </a:pPr>
            <a:endParaRPr lang="en-NZ" b="1" dirty="0" smtClean="0"/>
          </a:p>
          <a:p>
            <a:pPr>
              <a:buNone/>
            </a:pPr>
            <a:r>
              <a:rPr lang="en-NZ" b="1" dirty="0" smtClean="0"/>
              <a:t>Complex Regional Pain Syndrome II:</a:t>
            </a:r>
          </a:p>
          <a:p>
            <a:r>
              <a:rPr lang="en-NZ" dirty="0" smtClean="0"/>
              <a:t>Complex Regional Pain Syndrome II also called as </a:t>
            </a:r>
            <a:r>
              <a:rPr lang="en-NZ" dirty="0" err="1" smtClean="0"/>
              <a:t>Causalgia</a:t>
            </a:r>
            <a:r>
              <a:rPr lang="en-NZ" dirty="0" smtClean="0"/>
              <a:t> is a burning type of pain along the distribution a partially damaged peripheral nerve. The pain extends beyond the distribution of the nerve. This results from abnormal connections between various nerves. The skin of the person affected is classically cold, moist and swollen, becoming atrophic later</a:t>
            </a:r>
          </a:p>
          <a:p>
            <a:endParaRPr lang="en-NZ"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normAutofit fontScale="85000" lnSpcReduction="20000"/>
          </a:bodyPr>
          <a:lstStyle/>
          <a:p>
            <a:pPr>
              <a:buNone/>
            </a:pPr>
            <a:r>
              <a:rPr lang="en-NZ" b="1" dirty="0" smtClean="0"/>
              <a:t>Psychogenic pain:</a:t>
            </a:r>
          </a:p>
          <a:p>
            <a:r>
              <a:rPr lang="en-NZ" dirty="0" smtClean="0"/>
              <a:t>Psychogenic pain is seen in persons with psychological disorders. </a:t>
            </a:r>
          </a:p>
          <a:p>
            <a:r>
              <a:rPr lang="en-NZ" dirty="0" smtClean="0"/>
              <a:t>They have persistent pain without any evidence of physical cause of pain. </a:t>
            </a:r>
          </a:p>
          <a:p>
            <a:r>
              <a:rPr lang="en-NZ" dirty="0" smtClean="0"/>
              <a:t>Though it is termed psychogenic the person suffers from real pain. </a:t>
            </a:r>
          </a:p>
          <a:p>
            <a:r>
              <a:rPr lang="en-NZ" dirty="0" smtClean="0"/>
              <a:t>This pain is also called chronic pain syndrome. </a:t>
            </a:r>
          </a:p>
          <a:p>
            <a:r>
              <a:rPr lang="en-NZ" dirty="0" smtClean="0"/>
              <a:t>Sometimes psychogenic factors may worsen a pre-existing physical pain.</a:t>
            </a:r>
          </a:p>
          <a:p>
            <a:endParaRPr lang="en-NZ" b="1" dirty="0" smtClean="0"/>
          </a:p>
          <a:p>
            <a:pPr>
              <a:buNone/>
            </a:pPr>
            <a:r>
              <a:rPr lang="en-NZ" b="1" dirty="0" err="1" smtClean="0"/>
              <a:t>Anesthesia</a:t>
            </a:r>
            <a:r>
              <a:rPr lang="en-NZ" b="1" dirty="0" smtClean="0"/>
              <a:t> dolorosa:</a:t>
            </a:r>
          </a:p>
          <a:p>
            <a:r>
              <a:rPr lang="en-NZ" dirty="0" err="1" smtClean="0"/>
              <a:t>Anesthesia</a:t>
            </a:r>
            <a:r>
              <a:rPr lang="en-NZ" dirty="0" smtClean="0"/>
              <a:t> dolorosa is the pain that is felt in the part of the body that is numb to any other sensation.</a:t>
            </a:r>
          </a:p>
          <a:p>
            <a:endParaRPr lang="en-N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u="sng" dirty="0" smtClean="0"/>
              <a:t>Type pain</a:t>
            </a:r>
            <a:endParaRPr lang="en-NZ" dirty="0"/>
          </a:p>
        </p:txBody>
      </p:sp>
      <p:sp>
        <p:nvSpPr>
          <p:cNvPr id="3" name="Content Placeholder 2"/>
          <p:cNvSpPr>
            <a:spLocks noGrp="1"/>
          </p:cNvSpPr>
          <p:nvPr>
            <p:ph idx="1"/>
          </p:nvPr>
        </p:nvSpPr>
        <p:spPr/>
        <p:txBody>
          <a:bodyPr>
            <a:normAutofit fontScale="85000" lnSpcReduction="20000"/>
          </a:bodyPr>
          <a:lstStyle/>
          <a:p>
            <a:pPr>
              <a:buNone/>
            </a:pPr>
            <a:r>
              <a:rPr lang="en-NZ" sz="1800" dirty="0" smtClean="0"/>
              <a:t> a. Neuropathic back pain is caused by damage to the central nervous system. </a:t>
            </a:r>
          </a:p>
          <a:p>
            <a:pPr>
              <a:buNone/>
            </a:pPr>
            <a:endParaRPr lang="en-NZ" sz="1800" dirty="0" smtClean="0"/>
          </a:p>
          <a:p>
            <a:pPr>
              <a:buAutoNum type="arabicPeriod"/>
            </a:pPr>
            <a:r>
              <a:rPr lang="en-NZ" sz="1800" dirty="0" smtClean="0"/>
              <a:t>Disc herniation with pressure on  the nerve root</a:t>
            </a:r>
          </a:p>
          <a:p>
            <a:pPr>
              <a:buAutoNum type="arabicPeriod"/>
            </a:pPr>
            <a:r>
              <a:rPr lang="en-NZ" sz="1800" dirty="0" smtClean="0"/>
              <a:t>Epidural scarring </a:t>
            </a:r>
          </a:p>
          <a:p>
            <a:pPr>
              <a:buAutoNum type="arabicPeriod"/>
            </a:pPr>
            <a:r>
              <a:rPr lang="en-NZ" sz="1800" dirty="0" smtClean="0"/>
              <a:t>Spinal </a:t>
            </a:r>
            <a:r>
              <a:rPr lang="en-NZ" sz="1800" dirty="0" err="1" smtClean="0"/>
              <a:t>tumors</a:t>
            </a:r>
            <a:endParaRPr lang="en-NZ" sz="1800" dirty="0" smtClean="0"/>
          </a:p>
          <a:p>
            <a:pPr>
              <a:buAutoNum type="arabicPeriod"/>
            </a:pPr>
            <a:endParaRPr lang="en-NZ" sz="1800" dirty="0" smtClean="0"/>
          </a:p>
          <a:p>
            <a:pPr>
              <a:buNone/>
            </a:pPr>
            <a:r>
              <a:rPr lang="en-NZ" sz="1800" b="1" i="1" dirty="0" smtClean="0"/>
              <a:t>b.   </a:t>
            </a:r>
            <a:r>
              <a:rPr lang="en-NZ" sz="1800" b="1" i="1" dirty="0" err="1" smtClean="0"/>
              <a:t>Nociceptive</a:t>
            </a:r>
            <a:r>
              <a:rPr lang="en-NZ" sz="1800" b="1" i="1" dirty="0" smtClean="0"/>
              <a:t> pain</a:t>
            </a:r>
            <a:r>
              <a:rPr lang="en-NZ" sz="1800" dirty="0" smtClean="0"/>
              <a:t> is pain arising from </a:t>
            </a:r>
            <a:r>
              <a:rPr lang="en-NZ" sz="1800" b="1" dirty="0" smtClean="0"/>
              <a:t>damage to tissues</a:t>
            </a:r>
            <a:r>
              <a:rPr lang="en-NZ" sz="1800" dirty="0" smtClean="0"/>
              <a:t> other than nerve </a:t>
            </a:r>
            <a:r>
              <a:rPr lang="en-NZ" sz="1800" dirty="0" err="1" smtClean="0"/>
              <a:t>fibers</a:t>
            </a:r>
            <a:r>
              <a:rPr lang="en-NZ" sz="1800" dirty="0" smtClean="0"/>
              <a:t>. It is also called tissue pain.</a:t>
            </a:r>
          </a:p>
          <a:p>
            <a:r>
              <a:rPr lang="en-NZ" sz="1800" dirty="0" smtClean="0"/>
              <a:t> The undamaged nerve cells called </a:t>
            </a:r>
            <a:r>
              <a:rPr lang="en-NZ" sz="1800" dirty="0" err="1" smtClean="0"/>
              <a:t>nociceptors</a:t>
            </a:r>
            <a:r>
              <a:rPr lang="en-NZ" sz="1800" dirty="0" smtClean="0"/>
              <a:t> carry the sensation to spinal cord from where it is relayed to the brain. </a:t>
            </a:r>
          </a:p>
          <a:p>
            <a:r>
              <a:rPr lang="en-NZ" sz="1800" dirty="0" smtClean="0"/>
              <a:t>It is called somatic pain if it results from injury to muscles, tendons and ligaments. Somatic pain is usually well localized.</a:t>
            </a:r>
          </a:p>
          <a:p>
            <a:endParaRPr lang="en-NZ" sz="1800" dirty="0" smtClean="0"/>
          </a:p>
          <a:p>
            <a:pPr>
              <a:buNone/>
            </a:pPr>
            <a:r>
              <a:rPr lang="en-NZ" sz="1800" dirty="0" smtClean="0"/>
              <a:t>c.  </a:t>
            </a:r>
            <a:r>
              <a:rPr lang="en-NZ" sz="1800" b="1" dirty="0" smtClean="0"/>
              <a:t>Visceral pain</a:t>
            </a:r>
            <a:r>
              <a:rPr lang="en-NZ" sz="1800" dirty="0" smtClean="0"/>
              <a:t> if it results from injury to the internal organs like stomach, gall bladder and urinary bladder. Visceral pain is usually diffuse and non-localizing.</a:t>
            </a:r>
          </a:p>
          <a:p>
            <a:endParaRPr lang="en-NZ" sz="1800" dirty="0" smtClean="0"/>
          </a:p>
          <a:p>
            <a:pPr>
              <a:buNone/>
            </a:pPr>
            <a:r>
              <a:rPr lang="en-NZ" sz="1800" dirty="0" smtClean="0"/>
              <a:t>d.  Somatic pain in turn is classified in to </a:t>
            </a:r>
            <a:r>
              <a:rPr lang="en-NZ" sz="1800" dirty="0" err="1" smtClean="0"/>
              <a:t>cutaneous</a:t>
            </a:r>
            <a:r>
              <a:rPr lang="en-NZ" sz="1800" dirty="0" smtClean="0"/>
              <a:t> somatic pain if the pain arises from the skin and </a:t>
            </a:r>
            <a:r>
              <a:rPr lang="en-NZ" sz="1800" b="1" dirty="0" smtClean="0"/>
              <a:t>deep somatic pain if it is from deeper musculoskeletal tissues.</a:t>
            </a:r>
            <a:r>
              <a:rPr lang="en-NZ" sz="1800" dirty="0" smtClean="0"/>
              <a:t> The various causes of joint pain are grouped under musculoskeletal pain.</a:t>
            </a:r>
          </a:p>
          <a:p>
            <a:endParaRPr lang="en-NZ" sz="1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NZ" sz="4400" b="1" dirty="0" smtClean="0">
                <a:solidFill>
                  <a:srgbClr val="FF0000"/>
                </a:solidFill>
              </a:rPr>
              <a:t>Musculoskeletal pain syndromes</a:t>
            </a:r>
            <a:br>
              <a:rPr lang="en-NZ" sz="4400" b="1" dirty="0" smtClean="0">
                <a:solidFill>
                  <a:srgbClr val="FF0000"/>
                </a:solidFill>
              </a:rPr>
            </a:br>
            <a:endParaRPr lang="en-NZ" b="1" dirty="0">
              <a:solidFill>
                <a:srgbClr val="FF0000"/>
              </a:solidFill>
            </a:endParaRPr>
          </a:p>
        </p:txBody>
      </p:sp>
      <p:sp>
        <p:nvSpPr>
          <p:cNvPr id="2" name="Content Placeholder 1"/>
          <p:cNvSpPr>
            <a:spLocks noGrp="1"/>
          </p:cNvSpPr>
          <p:nvPr>
            <p:ph idx="1"/>
          </p:nvPr>
        </p:nvSpPr>
        <p:spPr/>
        <p:txBody>
          <a:bodyPr>
            <a:noAutofit/>
          </a:bodyPr>
          <a:lstStyle/>
          <a:p>
            <a:r>
              <a:rPr lang="en-NZ" sz="1600" dirty="0" smtClean="0"/>
              <a:t>Musculoskeletal pain syndromes that produce low back pain include </a:t>
            </a:r>
            <a:r>
              <a:rPr lang="en-NZ" sz="1600" dirty="0" err="1" smtClean="0"/>
              <a:t>myofascial</a:t>
            </a:r>
            <a:r>
              <a:rPr lang="en-NZ" sz="1600" dirty="0" smtClean="0"/>
              <a:t> pain </a:t>
            </a:r>
            <a:r>
              <a:rPr lang="en-NZ" sz="1600" b="1" dirty="0" smtClean="0"/>
              <a:t>syndromes and fibromyalgia.</a:t>
            </a:r>
          </a:p>
          <a:p>
            <a:endParaRPr lang="en-NZ" sz="1600" dirty="0" smtClean="0"/>
          </a:p>
          <a:p>
            <a:r>
              <a:rPr lang="en-NZ" sz="1600" dirty="0" err="1" smtClean="0"/>
              <a:t>Myofascial</a:t>
            </a:r>
            <a:r>
              <a:rPr lang="en-NZ" sz="1600" dirty="0" smtClean="0"/>
              <a:t> pain is characterized by pain and tenderness over localized areas (trigger points), loss of range of motion in the involved muscle group</a:t>
            </a:r>
          </a:p>
          <a:p>
            <a:endParaRPr lang="en-NZ" sz="1600" dirty="0" smtClean="0"/>
          </a:p>
          <a:p>
            <a:r>
              <a:rPr lang="en-NZ" sz="1600" dirty="0" smtClean="0"/>
              <a:t>Fibromyalgia results in pain and tenderness on palpation of 11 of 18 trigger points, one of which is the low back area, as classified by the American College of Rheumatology. Generalized stiffness, fatigue, and muscle ache are reported.</a:t>
            </a:r>
          </a:p>
          <a:p>
            <a:endParaRPr lang="en-NZ" sz="16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1026" name="Picture 2"/>
          <p:cNvPicPr>
            <a:picLocks noGrp="1" noChangeAspect="1" noChangeArrowheads="1"/>
          </p:cNvPicPr>
          <p:nvPr>
            <p:ph idx="1"/>
          </p:nvPr>
        </p:nvPicPr>
        <p:blipFill>
          <a:blip r:embed="rId2"/>
          <a:srcRect/>
          <a:stretch>
            <a:fillRect/>
          </a:stretch>
        </p:blipFill>
        <p:spPr bwMode="auto">
          <a:xfrm>
            <a:off x="0" y="0"/>
            <a:ext cx="8367584" cy="68631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b="1" dirty="0" err="1" smtClean="0"/>
              <a:t>Pathophysiology</a:t>
            </a:r>
            <a:endParaRPr lang="en-NZ" dirty="0"/>
          </a:p>
        </p:txBody>
      </p:sp>
      <p:sp>
        <p:nvSpPr>
          <p:cNvPr id="3" name="Content Placeholder 2"/>
          <p:cNvSpPr>
            <a:spLocks noGrp="1"/>
          </p:cNvSpPr>
          <p:nvPr>
            <p:ph idx="1"/>
          </p:nvPr>
        </p:nvSpPr>
        <p:spPr/>
        <p:txBody>
          <a:bodyPr>
            <a:normAutofit fontScale="85000" lnSpcReduction="10000"/>
          </a:bodyPr>
          <a:lstStyle/>
          <a:p>
            <a:r>
              <a:rPr lang="en-NZ" dirty="0" smtClean="0"/>
              <a:t>Its nonspecific </a:t>
            </a:r>
            <a:r>
              <a:rPr lang="en-NZ" dirty="0" err="1" smtClean="0"/>
              <a:t>etiology</a:t>
            </a:r>
            <a:r>
              <a:rPr lang="en-NZ" dirty="0" smtClean="0"/>
              <a:t>. </a:t>
            </a:r>
          </a:p>
          <a:p>
            <a:endParaRPr lang="en-NZ" dirty="0"/>
          </a:p>
          <a:p>
            <a:r>
              <a:rPr lang="en-NZ" dirty="0" smtClean="0">
                <a:solidFill>
                  <a:srgbClr val="FF0000"/>
                </a:solidFill>
              </a:rPr>
              <a:t>Pain may arise from a number of sites</a:t>
            </a:r>
            <a:r>
              <a:rPr lang="en-NZ" dirty="0" smtClean="0"/>
              <a:t>, including the vertebral column, surrounding muscles, tendons, ligaments, and fascia.</a:t>
            </a:r>
            <a:br>
              <a:rPr lang="en-NZ" dirty="0" smtClean="0"/>
            </a:br>
            <a:r>
              <a:rPr lang="en-NZ" dirty="0" smtClean="0"/>
              <a:t>  No tool to quantify </a:t>
            </a:r>
          </a:p>
          <a:p>
            <a:endParaRPr lang="en-NZ" dirty="0"/>
          </a:p>
          <a:p>
            <a:r>
              <a:rPr lang="en-NZ" dirty="0" smtClean="0"/>
              <a:t>Stretching, tearing, or contusion of these tissues may occur after sudden unexpected force injury events such as heavy lifting, torsion of the spine, and whiplash injury. </a:t>
            </a:r>
          </a:p>
          <a:p>
            <a:endParaRPr lang="en-NZ" dirty="0"/>
          </a:p>
          <a:p>
            <a:r>
              <a:rPr lang="en-NZ" dirty="0" smtClean="0"/>
              <a:t>Whether muscle spasm is a significant </a:t>
            </a:r>
            <a:r>
              <a:rPr lang="en-NZ" dirty="0" err="1" smtClean="0"/>
              <a:t>etiology</a:t>
            </a:r>
            <a:r>
              <a:rPr lang="en-NZ" dirty="0" smtClean="0"/>
              <a:t> of lumbar spine pain, either as cause or effect of back injury has not been proved.</a:t>
            </a:r>
          </a:p>
          <a:p>
            <a:endParaRPr lang="en-NZ"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dirty="0"/>
          </a:p>
        </p:txBody>
      </p:sp>
      <p:sp>
        <p:nvSpPr>
          <p:cNvPr id="4" name="Rectangle 3"/>
          <p:cNvSpPr/>
          <p:nvPr/>
        </p:nvSpPr>
        <p:spPr>
          <a:xfrm>
            <a:off x="1295400" y="2438400"/>
            <a:ext cx="6646178"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Beware:  </a:t>
            </a:r>
            <a:r>
              <a:rPr lang="en-US" sz="54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Cx</a:t>
            </a: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spine case</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OO6"/>
          <p:cNvPicPr>
            <a:picLocks noChangeAspect="1" noChangeArrowheads="1"/>
          </p:cNvPicPr>
          <p:nvPr/>
        </p:nvPicPr>
        <p:blipFill>
          <a:blip r:embed="rId2">
            <a:lum bright="-6000" contrast="36000"/>
          </a:blip>
          <a:srcRect/>
          <a:stretch>
            <a:fillRect/>
          </a:stretch>
        </p:blipFill>
        <p:spPr bwMode="auto">
          <a:xfrm>
            <a:off x="838200" y="0"/>
            <a:ext cx="7391400" cy="5661025"/>
          </a:xfrm>
          <a:prstGeom prst="rect">
            <a:avLst/>
          </a:prstGeom>
          <a:noFill/>
        </p:spPr>
      </p:pic>
      <p:sp>
        <p:nvSpPr>
          <p:cNvPr id="30723" name="Text Box 3"/>
          <p:cNvSpPr txBox="1">
            <a:spLocks noChangeArrowheads="1"/>
          </p:cNvSpPr>
          <p:nvPr/>
        </p:nvSpPr>
        <p:spPr bwMode="auto">
          <a:xfrm>
            <a:off x="212725" y="5832475"/>
            <a:ext cx="8088313" cy="822325"/>
          </a:xfrm>
          <a:prstGeom prst="rect">
            <a:avLst/>
          </a:prstGeom>
          <a:noFill/>
          <a:ln w="12700">
            <a:noFill/>
            <a:miter lim="800000"/>
            <a:headEnd type="none" w="sm" len="sm"/>
            <a:tailEnd type="none" w="sm" len="sm"/>
          </a:ln>
          <a:effectLst/>
        </p:spPr>
        <p:txBody>
          <a:bodyPr wrap="none">
            <a:spAutoFit/>
          </a:bodyPr>
          <a:lstStyle/>
          <a:p>
            <a:r>
              <a:rPr lang="en-NZ" sz="2400" b="1">
                <a:latin typeface="Times New Roman" pitchFamily="18" charset="0"/>
              </a:rPr>
              <a:t>EWINGS SARCOMA - PERMEATIVE APPEARANCE OF</a:t>
            </a:r>
          </a:p>
          <a:p>
            <a:r>
              <a:rPr lang="en-NZ" sz="2400" b="1">
                <a:latin typeface="Times New Roman" pitchFamily="18" charset="0"/>
              </a:rPr>
              <a:t>POSTERIOR ILIUM</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ES"/>
          <p:cNvPicPr>
            <a:picLocks noChangeAspect="1" noChangeArrowheads="1"/>
          </p:cNvPicPr>
          <p:nvPr/>
        </p:nvPicPr>
        <p:blipFill>
          <a:blip r:embed="rId2">
            <a:lum bright="-24000" contrast="18000"/>
          </a:blip>
          <a:srcRect/>
          <a:stretch>
            <a:fillRect/>
          </a:stretch>
        </p:blipFill>
        <p:spPr bwMode="auto">
          <a:xfrm>
            <a:off x="0" y="457200"/>
            <a:ext cx="6553200" cy="4548188"/>
          </a:xfrm>
          <a:prstGeom prst="rect">
            <a:avLst/>
          </a:prstGeom>
          <a:noFill/>
        </p:spPr>
      </p:pic>
      <p:sp>
        <p:nvSpPr>
          <p:cNvPr id="34819" name="Text Box 3"/>
          <p:cNvSpPr txBox="1">
            <a:spLocks noChangeArrowheads="1"/>
          </p:cNvSpPr>
          <p:nvPr/>
        </p:nvSpPr>
        <p:spPr bwMode="auto">
          <a:xfrm>
            <a:off x="-92075" y="-34925"/>
            <a:ext cx="9318625" cy="457200"/>
          </a:xfrm>
          <a:prstGeom prst="rect">
            <a:avLst/>
          </a:prstGeom>
          <a:noFill/>
          <a:ln w="12700">
            <a:noFill/>
            <a:miter lim="800000"/>
            <a:headEnd type="none" w="sm" len="sm"/>
            <a:tailEnd type="none" w="sm" len="sm"/>
          </a:ln>
          <a:effectLst/>
        </p:spPr>
        <p:txBody>
          <a:bodyPr wrap="none">
            <a:spAutoFit/>
          </a:bodyPr>
          <a:lstStyle/>
          <a:p>
            <a:r>
              <a:rPr lang="en-NZ" sz="2400" b="1">
                <a:latin typeface="Times New Roman" pitchFamily="18" charset="0"/>
              </a:rPr>
              <a:t>  EWINGS SARCOMA (ILIUM) WITH SOFT TISSUE EXTENSION</a:t>
            </a:r>
          </a:p>
        </p:txBody>
      </p:sp>
      <p:sp>
        <p:nvSpPr>
          <p:cNvPr id="34820" name="Text Box 4"/>
          <p:cNvSpPr txBox="1">
            <a:spLocks noChangeArrowheads="1"/>
          </p:cNvSpPr>
          <p:nvPr/>
        </p:nvSpPr>
        <p:spPr bwMode="auto">
          <a:xfrm>
            <a:off x="0" y="5105400"/>
            <a:ext cx="9144000" cy="1004888"/>
          </a:xfrm>
          <a:prstGeom prst="rect">
            <a:avLst/>
          </a:prstGeom>
          <a:noFill/>
          <a:ln w="9525">
            <a:noFill/>
            <a:miter lim="800000"/>
            <a:headEnd/>
            <a:tailEnd/>
          </a:ln>
          <a:effectLst/>
        </p:spPr>
        <p:txBody>
          <a:bodyPr>
            <a:spAutoFit/>
          </a:bodyPr>
          <a:lstStyle/>
          <a:p>
            <a:pPr>
              <a:spcBef>
                <a:spcPct val="50000"/>
              </a:spcBef>
            </a:pPr>
            <a:r>
              <a:rPr lang="en-NZ" sz="2400" b="1">
                <a:latin typeface="Times New Roman" pitchFamily="18" charset="0"/>
              </a:rPr>
              <a:t>CT :  Destruction of the ILIUM adjacent to SI joint</a:t>
            </a:r>
          </a:p>
          <a:p>
            <a:pPr>
              <a:spcBef>
                <a:spcPct val="50000"/>
              </a:spcBef>
            </a:pPr>
            <a:r>
              <a:rPr lang="en-NZ" sz="2400" b="1">
                <a:latin typeface="Times New Roman" pitchFamily="18" charset="0"/>
              </a:rPr>
              <a:t>          Soft tissue mass close to ilium ? Sarcoma.</a:t>
            </a:r>
          </a:p>
        </p:txBody>
      </p:sp>
      <p:sp>
        <p:nvSpPr>
          <p:cNvPr id="34821" name="Line 5"/>
          <p:cNvSpPr>
            <a:spLocks noChangeShapeType="1"/>
          </p:cNvSpPr>
          <p:nvPr/>
        </p:nvSpPr>
        <p:spPr bwMode="auto">
          <a:xfrm>
            <a:off x="3810000" y="4114800"/>
            <a:ext cx="2286000" cy="76200"/>
          </a:xfrm>
          <a:prstGeom prst="line">
            <a:avLst/>
          </a:prstGeom>
          <a:noFill/>
          <a:ln w="9525">
            <a:solidFill>
              <a:schemeClr val="tx1"/>
            </a:solidFill>
            <a:round/>
            <a:headEnd type="triangle" w="med" len="med"/>
            <a:tailEnd type="triangle" w="med" len="med"/>
          </a:ln>
          <a:effectLst/>
        </p:spPr>
        <p:txBody>
          <a:bodyPr wrap="none" anchor="ctr"/>
          <a:lstStyle/>
          <a:p>
            <a:endParaRPr lang="en-NZ"/>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NZ" dirty="0" smtClean="0"/>
              <a:t>Beware thoracic spine &gt; 3months</a:t>
            </a:r>
            <a:endParaRPr lang="en-NZ" dirty="0"/>
          </a:p>
        </p:txBody>
      </p:sp>
      <p:pic>
        <p:nvPicPr>
          <p:cNvPr id="2050" name="Picture 2"/>
          <p:cNvPicPr>
            <a:picLocks noGrp="1" noChangeAspect="1" noChangeArrowheads="1"/>
          </p:cNvPicPr>
          <p:nvPr>
            <p:ph sz="half" idx="1"/>
          </p:nvPr>
        </p:nvPicPr>
        <p:blipFill>
          <a:blip r:embed="rId2"/>
          <a:stretch>
            <a:fillRect/>
          </a:stretch>
        </p:blipFill>
        <p:spPr bwMode="auto">
          <a:xfrm>
            <a:off x="457200" y="2872793"/>
            <a:ext cx="4038600" cy="2530051"/>
          </a:xfrm>
          <a:prstGeom prst="rect">
            <a:avLst/>
          </a:prstGeom>
          <a:noFill/>
          <a:ln w="9525">
            <a:noFill/>
            <a:miter lim="800000"/>
            <a:headEnd/>
            <a:tailEnd/>
          </a:ln>
          <a:effectLst/>
        </p:spPr>
      </p:pic>
      <p:pic>
        <p:nvPicPr>
          <p:cNvPr id="2051" name="Picture 3"/>
          <p:cNvPicPr>
            <a:picLocks noGrp="1" noChangeAspect="1" noChangeArrowheads="1"/>
          </p:cNvPicPr>
          <p:nvPr>
            <p:ph sz="half" idx="2"/>
          </p:nvPr>
        </p:nvPicPr>
        <p:blipFill>
          <a:blip r:embed="rId3" cstate="print"/>
          <a:stretch>
            <a:fillRect/>
          </a:stretch>
        </p:blipFill>
        <p:spPr bwMode="auto">
          <a:xfrm>
            <a:off x="4648200" y="2804084"/>
            <a:ext cx="4038600" cy="2667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b="1" dirty="0" smtClean="0">
                <a:solidFill>
                  <a:srgbClr val="FF0000"/>
                </a:solidFill>
              </a:rPr>
              <a:t>Return to work</a:t>
            </a:r>
            <a:endParaRPr lang="en-NZ" b="1" dirty="0">
              <a:solidFill>
                <a:srgbClr val="FF0000"/>
              </a:solidFill>
            </a:endParaRPr>
          </a:p>
        </p:txBody>
      </p:sp>
      <p:pic>
        <p:nvPicPr>
          <p:cNvPr id="3074" name="Picture 2"/>
          <p:cNvPicPr>
            <a:picLocks noGrp="1" noChangeAspect="1" noChangeArrowheads="1"/>
          </p:cNvPicPr>
          <p:nvPr>
            <p:ph sz="half" idx="1"/>
          </p:nvPr>
        </p:nvPicPr>
        <p:blipFill>
          <a:blip r:embed="rId2"/>
          <a:stretch>
            <a:fillRect/>
          </a:stretch>
        </p:blipFill>
        <p:spPr bwMode="auto">
          <a:xfrm>
            <a:off x="457200" y="2728634"/>
            <a:ext cx="4038600" cy="2818369"/>
          </a:xfrm>
          <a:prstGeom prst="rect">
            <a:avLst/>
          </a:prstGeom>
          <a:noFill/>
          <a:ln w="9525">
            <a:noFill/>
            <a:miter lim="800000"/>
            <a:headEnd/>
            <a:tailEnd/>
          </a:ln>
          <a:effectLst/>
        </p:spPr>
      </p:pic>
      <p:sp>
        <p:nvSpPr>
          <p:cNvPr id="8" name="Content Placeholder 7"/>
          <p:cNvSpPr>
            <a:spLocks noGrp="1"/>
          </p:cNvSpPr>
          <p:nvPr>
            <p:ph sz="half" idx="2"/>
          </p:nvPr>
        </p:nvSpPr>
        <p:spPr>
          <a:xfrm>
            <a:off x="4953000" y="1219200"/>
            <a:ext cx="4038600" cy="4525963"/>
          </a:xfrm>
        </p:spPr>
        <p:txBody>
          <a:bodyPr>
            <a:normAutofit/>
          </a:bodyPr>
          <a:lstStyle/>
          <a:p>
            <a:r>
              <a:rPr lang="en-NZ" sz="1800" dirty="0" smtClean="0"/>
              <a:t>60%		6 weeks</a:t>
            </a:r>
          </a:p>
          <a:p>
            <a:endParaRPr lang="en-NZ" sz="1800" dirty="0" smtClean="0"/>
          </a:p>
          <a:p>
            <a:r>
              <a:rPr lang="en-NZ" sz="1800" dirty="0" smtClean="0"/>
              <a:t>80%		8 weeks</a:t>
            </a:r>
          </a:p>
          <a:p>
            <a:endParaRPr lang="en-NZ" sz="1800" dirty="0" smtClean="0"/>
          </a:p>
          <a:p>
            <a:r>
              <a:rPr lang="en-NZ" sz="1800" dirty="0" smtClean="0"/>
              <a:t>90%		12 weeks</a:t>
            </a:r>
          </a:p>
          <a:p>
            <a:endParaRPr lang="en-NZ" sz="18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95800" cy="1143000"/>
          </a:xfrm>
        </p:spPr>
        <p:txBody>
          <a:bodyPr>
            <a:noAutofit/>
          </a:bodyPr>
          <a:lstStyle/>
          <a:p>
            <a:r>
              <a:rPr lang="en-NZ" sz="2400" dirty="0" err="1" smtClean="0"/>
              <a:t>Chr</a:t>
            </a:r>
            <a:r>
              <a:rPr lang="en-NZ" sz="2400" dirty="0" smtClean="0"/>
              <a:t> Pain Syndrome:</a:t>
            </a:r>
            <a:br>
              <a:rPr lang="en-NZ" sz="2400" dirty="0" smtClean="0"/>
            </a:br>
            <a:r>
              <a:rPr lang="en-NZ" sz="2400" dirty="0" smtClean="0"/>
              <a:t/>
            </a:r>
            <a:br>
              <a:rPr lang="en-NZ" sz="2400" dirty="0" smtClean="0"/>
            </a:br>
            <a:r>
              <a:rPr lang="en-NZ" sz="2400" dirty="0" smtClean="0"/>
              <a:t>Pain modulation is defective</a:t>
            </a:r>
            <a:endParaRPr lang="en-NZ" sz="2400" dirty="0"/>
          </a:p>
        </p:txBody>
      </p:sp>
      <p:pic>
        <p:nvPicPr>
          <p:cNvPr id="1026" name="Picture 2" descr="C:\Users\sriram\Desktop\STT.gif"/>
          <p:cNvPicPr>
            <a:picLocks noGrp="1" noChangeAspect="1" noChangeArrowheads="1"/>
          </p:cNvPicPr>
          <p:nvPr>
            <p:ph idx="1"/>
          </p:nvPr>
        </p:nvPicPr>
        <p:blipFill>
          <a:blip r:embed="rId2"/>
          <a:srcRect/>
          <a:stretch>
            <a:fillRect/>
          </a:stretch>
        </p:blipFill>
        <p:spPr bwMode="auto">
          <a:xfrm>
            <a:off x="4724400" y="0"/>
            <a:ext cx="4038600" cy="6857998"/>
          </a:xfrm>
          <a:prstGeom prst="rect">
            <a:avLst/>
          </a:prstGeom>
          <a:noFill/>
        </p:spPr>
      </p:pic>
      <p:sp>
        <p:nvSpPr>
          <p:cNvPr id="5" name="TextBox 4"/>
          <p:cNvSpPr txBox="1"/>
          <p:nvPr/>
        </p:nvSpPr>
        <p:spPr>
          <a:xfrm>
            <a:off x="2362200" y="5791200"/>
            <a:ext cx="2895600" cy="369332"/>
          </a:xfrm>
          <a:prstGeom prst="rect">
            <a:avLst/>
          </a:prstGeom>
          <a:solidFill>
            <a:schemeClr val="bg1"/>
          </a:solidFill>
        </p:spPr>
        <p:txBody>
          <a:bodyPr wrap="square" rtlCol="0">
            <a:spAutoFit/>
          </a:bodyPr>
          <a:lstStyle/>
          <a:p>
            <a:r>
              <a:rPr lang="en-NZ" b="1" dirty="0" err="1" smtClean="0">
                <a:solidFill>
                  <a:srgbClr val="FF0000"/>
                </a:solidFill>
              </a:rPr>
              <a:t>Spinothalamic</a:t>
            </a:r>
            <a:r>
              <a:rPr lang="en-NZ" b="1" dirty="0" smtClean="0">
                <a:solidFill>
                  <a:srgbClr val="FF0000"/>
                </a:solidFill>
              </a:rPr>
              <a:t> tract</a:t>
            </a:r>
            <a:endParaRPr lang="en-NZ" b="1" dirty="0">
              <a:solidFill>
                <a:srgbClr val="FF0000"/>
              </a:solidFill>
            </a:endParaRPr>
          </a:p>
        </p:txBody>
      </p:sp>
      <p:sp>
        <p:nvSpPr>
          <p:cNvPr id="6" name="TextBox 5"/>
          <p:cNvSpPr txBox="1"/>
          <p:nvPr/>
        </p:nvSpPr>
        <p:spPr>
          <a:xfrm>
            <a:off x="4724400" y="6400800"/>
            <a:ext cx="3733800" cy="92333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NZ" dirty="0" smtClean="0">
                <a:solidFill>
                  <a:schemeClr val="bg1"/>
                </a:solidFill>
              </a:rPr>
              <a:t>allllllllllllllssssssssssssssssssssssssssssssssssssssaaaaaaaaaaaaaaaaaaaaaaaaaaaaaaaa</a:t>
            </a:r>
            <a:endParaRPr lang="en-NZ" dirty="0">
              <a:solidFill>
                <a:schemeClr val="bg1"/>
              </a:solidFill>
            </a:endParaRPr>
          </a:p>
        </p:txBody>
      </p:sp>
      <p:sp>
        <p:nvSpPr>
          <p:cNvPr id="7" name="TextBox 6"/>
          <p:cNvSpPr txBox="1"/>
          <p:nvPr/>
        </p:nvSpPr>
        <p:spPr>
          <a:xfrm>
            <a:off x="7277100" y="4191000"/>
            <a:ext cx="1866900" cy="147732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NZ" dirty="0" smtClean="0">
                <a:solidFill>
                  <a:schemeClr val="bg1"/>
                </a:solidFill>
              </a:rPr>
              <a:t>allllllllllllllssssssssssssssssssssssssssssssssssssssaaaaaaaaaaaaaaaaaaaaaaaaaaaaaaaa</a:t>
            </a:r>
            <a:endParaRPr lang="en-NZ" dirty="0">
              <a:solidFill>
                <a:schemeClr val="bg1"/>
              </a:solidFill>
            </a:endParaRPr>
          </a:p>
        </p:txBody>
      </p:sp>
      <p:sp>
        <p:nvSpPr>
          <p:cNvPr id="8" name="TextBox 7"/>
          <p:cNvSpPr txBox="1"/>
          <p:nvPr/>
        </p:nvSpPr>
        <p:spPr>
          <a:xfrm>
            <a:off x="7086600" y="2895600"/>
            <a:ext cx="1676400" cy="175432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NZ" dirty="0" smtClean="0">
                <a:solidFill>
                  <a:schemeClr val="bg1"/>
                </a:solidFill>
              </a:rPr>
              <a:t>allllllllllllllssssssssssssssssssssssssssssssssssssssaaaaaaaaaaaaaaaaaaaaaaaaaaaaaaaa</a:t>
            </a:r>
            <a:endParaRPr lang="en-NZ" dirty="0">
              <a:solidFill>
                <a:schemeClr val="bg1"/>
              </a:solidFill>
            </a:endParaRPr>
          </a:p>
        </p:txBody>
      </p:sp>
      <p:sp>
        <p:nvSpPr>
          <p:cNvPr id="9" name="TextBox 8"/>
          <p:cNvSpPr txBox="1"/>
          <p:nvPr/>
        </p:nvSpPr>
        <p:spPr>
          <a:xfrm>
            <a:off x="685800" y="2819400"/>
            <a:ext cx="3733800" cy="2585323"/>
          </a:xfrm>
          <a:prstGeom prst="rect">
            <a:avLst/>
          </a:prstGeom>
          <a:noFill/>
        </p:spPr>
        <p:txBody>
          <a:bodyPr wrap="square" rtlCol="0">
            <a:spAutoFit/>
          </a:bodyPr>
          <a:lstStyle/>
          <a:p>
            <a:r>
              <a:rPr lang="en-NZ" dirty="0" smtClean="0"/>
              <a:t>Used to be called mental [in your head]</a:t>
            </a:r>
          </a:p>
          <a:p>
            <a:endParaRPr lang="en-NZ" dirty="0" smtClean="0"/>
          </a:p>
          <a:p>
            <a:r>
              <a:rPr lang="en-NZ" dirty="0" smtClean="0"/>
              <a:t>CRPS: we do not know the pathology</a:t>
            </a:r>
          </a:p>
          <a:p>
            <a:r>
              <a:rPr lang="en-NZ" dirty="0" smtClean="0"/>
              <a:t>           Frustrating for patients</a:t>
            </a:r>
          </a:p>
          <a:p>
            <a:r>
              <a:rPr lang="en-NZ" dirty="0" smtClean="0"/>
              <a:t>           Assessors</a:t>
            </a:r>
          </a:p>
          <a:p>
            <a:r>
              <a:rPr lang="en-NZ" dirty="0" smtClean="0"/>
              <a:t>          Case managers</a:t>
            </a:r>
            <a:br>
              <a:rPr lang="en-NZ" dirty="0" smtClean="0"/>
            </a:br>
            <a:r>
              <a:rPr lang="en-NZ" dirty="0" smtClean="0"/>
              <a:t>          Pathology do not change</a:t>
            </a:r>
          </a:p>
          <a:p>
            <a:r>
              <a:rPr lang="en-NZ" dirty="0" smtClean="0"/>
              <a:t>          Light work is good </a:t>
            </a:r>
            <a:endParaRPr lang="en-NZ" dirty="0"/>
          </a:p>
        </p:txBody>
      </p:sp>
      <p:sp>
        <p:nvSpPr>
          <p:cNvPr id="10" name="TextBox 9"/>
          <p:cNvSpPr txBox="1"/>
          <p:nvPr/>
        </p:nvSpPr>
        <p:spPr>
          <a:xfrm>
            <a:off x="4876800" y="5029200"/>
            <a:ext cx="990600" cy="369332"/>
          </a:xfrm>
          <a:prstGeom prst="rect">
            <a:avLst/>
          </a:prstGeom>
          <a:solidFill>
            <a:schemeClr val="bg1"/>
          </a:solidFill>
        </p:spPr>
        <p:txBody>
          <a:bodyPr wrap="square" rtlCol="0">
            <a:spAutoFit/>
          </a:bodyPr>
          <a:lstStyle/>
          <a:p>
            <a:endParaRPr lang="en-NZ"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Non-organic signs [Waddell Signs]</a:t>
            </a:r>
            <a:endParaRPr lang="en-NZ" dirty="0"/>
          </a:p>
        </p:txBody>
      </p:sp>
      <p:sp>
        <p:nvSpPr>
          <p:cNvPr id="3" name="Content Placeholder 2"/>
          <p:cNvSpPr>
            <a:spLocks noGrp="1"/>
          </p:cNvSpPr>
          <p:nvPr>
            <p:ph idx="1"/>
          </p:nvPr>
        </p:nvSpPr>
        <p:spPr/>
        <p:txBody>
          <a:bodyPr>
            <a:normAutofit fontScale="62500" lnSpcReduction="20000"/>
          </a:bodyPr>
          <a:lstStyle/>
          <a:p>
            <a:r>
              <a:rPr lang="en-NZ" dirty="0" smtClean="0"/>
              <a:t>1. Superficial touch.  over the lumbar region to light touch </a:t>
            </a:r>
          </a:p>
          <a:p>
            <a:endParaRPr lang="en-NZ" dirty="0" smtClean="0"/>
          </a:p>
          <a:p>
            <a:r>
              <a:rPr lang="en-NZ" dirty="0" smtClean="0"/>
              <a:t>2.Nonanatomic tenderness</a:t>
            </a:r>
          </a:p>
          <a:p>
            <a:endParaRPr lang="en-NZ" dirty="0" smtClean="0"/>
          </a:p>
          <a:p>
            <a:r>
              <a:rPr lang="en-NZ" dirty="0" smtClean="0"/>
              <a:t>3. Exacerbation of pain by applying a few pounds of pressure with the hands to the top of the head</a:t>
            </a:r>
          </a:p>
          <a:p>
            <a:endParaRPr lang="en-NZ" dirty="0" smtClean="0"/>
          </a:p>
          <a:p>
            <a:r>
              <a:rPr lang="en-NZ" dirty="0" smtClean="0"/>
              <a:t>4. Exacerbation of pain by simulated rotation of the spine </a:t>
            </a:r>
          </a:p>
          <a:p>
            <a:endParaRPr lang="en-NZ" dirty="0" smtClean="0"/>
          </a:p>
          <a:p>
            <a:r>
              <a:rPr lang="en-NZ" dirty="0" smtClean="0"/>
              <a:t>5. Ability to sit up straight from a supine position, but intolerance of the straight-leg-raising test </a:t>
            </a:r>
          </a:p>
          <a:p>
            <a:endParaRPr lang="en-NZ" dirty="0" smtClean="0"/>
          </a:p>
          <a:p>
            <a:r>
              <a:rPr lang="en-NZ" dirty="0" smtClean="0"/>
              <a:t>6.Nonanatomic distribution of sensory changes</a:t>
            </a:r>
          </a:p>
          <a:p>
            <a:endParaRPr lang="en-NZ" dirty="0"/>
          </a:p>
          <a:p>
            <a:r>
              <a:rPr lang="en-NZ" dirty="0" smtClean="0"/>
              <a:t>A particularly useful test is to have patients hold their wrists next to their hips and turn their body from side to side. This test gives the illusion that you are testing spinal rotation, but no actual stress is placed on any muscles or ligaments. Any complaint of pain during this </a:t>
            </a:r>
            <a:r>
              <a:rPr lang="en-NZ" dirty="0" err="1" smtClean="0"/>
              <a:t>maneuver</a:t>
            </a:r>
            <a:r>
              <a:rPr lang="en-NZ" dirty="0" smtClean="0"/>
              <a:t> is strongly suggestive of a functional overlay or component of secondary gain in the presentation</a:t>
            </a:r>
          </a:p>
          <a:p>
            <a:endParaRPr lang="en-N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Breakthrough pain:</a:t>
            </a:r>
          </a:p>
        </p:txBody>
      </p:sp>
      <p:sp>
        <p:nvSpPr>
          <p:cNvPr id="3" name="Content Placeholder 2"/>
          <p:cNvSpPr>
            <a:spLocks noGrp="1"/>
          </p:cNvSpPr>
          <p:nvPr>
            <p:ph idx="1"/>
          </p:nvPr>
        </p:nvSpPr>
        <p:spPr/>
        <p:txBody>
          <a:bodyPr>
            <a:normAutofit fontScale="77500" lnSpcReduction="20000"/>
          </a:bodyPr>
          <a:lstStyle/>
          <a:p>
            <a:r>
              <a:rPr lang="en-NZ" dirty="0" smtClean="0"/>
              <a:t>When pre-existing </a:t>
            </a:r>
            <a:r>
              <a:rPr lang="en-NZ" dirty="0" smtClean="0">
                <a:hlinkClick r:id="rId2"/>
              </a:rPr>
              <a:t>chronic pain</a:t>
            </a:r>
            <a:r>
              <a:rPr lang="en-NZ" dirty="0" smtClean="0"/>
              <a:t> is aggravated, it results in breakthrough pain needing adjustments in treatment to obtain relief. </a:t>
            </a:r>
          </a:p>
          <a:p>
            <a:endParaRPr lang="en-NZ" dirty="0" smtClean="0"/>
          </a:p>
          <a:p>
            <a:r>
              <a:rPr lang="en-NZ" dirty="0" smtClean="0"/>
              <a:t>In other words, </a:t>
            </a:r>
            <a:r>
              <a:rPr lang="en-NZ" b="1" dirty="0" smtClean="0"/>
              <a:t>breakthrough pain</a:t>
            </a:r>
            <a:r>
              <a:rPr lang="en-NZ" dirty="0" smtClean="0"/>
              <a:t> is the pain that results from the worsening of the previously present chronic pain for which the person is on regular treatment. </a:t>
            </a:r>
          </a:p>
          <a:p>
            <a:endParaRPr lang="en-NZ" dirty="0" smtClean="0"/>
          </a:p>
          <a:p>
            <a:r>
              <a:rPr lang="en-NZ" dirty="0" smtClean="0"/>
              <a:t>It usually comes on quickly and may last from a few minutes to an hour. The reason for this worsening of pain cannot be understood or anticipated by the person. </a:t>
            </a:r>
          </a:p>
          <a:p>
            <a:endParaRPr lang="en-NZ" dirty="0" smtClean="0"/>
          </a:p>
          <a:p>
            <a:r>
              <a:rPr lang="en-NZ" dirty="0" smtClean="0"/>
              <a:t>The routine doses of analgesic never help and a readjustment of the analgesic doses is necessary along with the modification of the physical activities.</a:t>
            </a:r>
          </a:p>
          <a:p>
            <a:endParaRPr lang="en-NZ"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a:p>
        </p:txBody>
      </p:sp>
      <p:sp>
        <p:nvSpPr>
          <p:cNvPr id="4" name="Rectangle 3"/>
          <p:cNvSpPr/>
          <p:nvPr/>
        </p:nvSpPr>
        <p:spPr>
          <a:xfrm>
            <a:off x="2400347" y="2967335"/>
            <a:ext cx="3058146" cy="923330"/>
          </a:xfrm>
          <a:prstGeom prst="rect">
            <a:avLst/>
          </a:prstGeom>
          <a:noFill/>
        </p:spPr>
        <p:txBody>
          <a:bodyPr wrap="none" lIns="91440" tIns="45720" rIns="91440" bIns="45720">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Pathology</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Disc Herniation</a:t>
            </a:r>
            <a:endParaRPr lang="en-NZ" dirty="0"/>
          </a:p>
        </p:txBody>
      </p:sp>
      <p:sp>
        <p:nvSpPr>
          <p:cNvPr id="3" name="Content Placeholder 2"/>
          <p:cNvSpPr>
            <a:spLocks noGrp="1"/>
          </p:cNvSpPr>
          <p:nvPr>
            <p:ph idx="1"/>
          </p:nvPr>
        </p:nvSpPr>
        <p:spPr/>
        <p:txBody>
          <a:bodyPr>
            <a:normAutofit fontScale="85000" lnSpcReduction="10000"/>
          </a:bodyPr>
          <a:lstStyle/>
          <a:p>
            <a:r>
              <a:rPr lang="en-NZ" b="1" u="sng" dirty="0" smtClean="0"/>
              <a:t>Pathology of chronic disc </a:t>
            </a:r>
            <a:r>
              <a:rPr lang="en-NZ" b="1" u="sng" dirty="0" err="1" smtClean="0"/>
              <a:t>herneation</a:t>
            </a:r>
            <a:r>
              <a:rPr lang="en-NZ" b="1" u="sng" dirty="0" smtClean="0"/>
              <a:t> (annulus fibrosis)</a:t>
            </a:r>
            <a:endParaRPr lang="en-NZ" dirty="0" smtClean="0"/>
          </a:p>
          <a:p>
            <a:r>
              <a:rPr lang="en-NZ" dirty="0" smtClean="0"/>
              <a:t>Abnormal loading of the lumbar disc can rupture the outer layer of disc(annulus </a:t>
            </a:r>
            <a:r>
              <a:rPr lang="en-NZ" dirty="0" err="1" smtClean="0"/>
              <a:t>fibrosus</a:t>
            </a:r>
            <a:r>
              <a:rPr lang="en-NZ" dirty="0" smtClean="0"/>
              <a:t>) allowing disc material to </a:t>
            </a:r>
            <a:r>
              <a:rPr lang="en-NZ" dirty="0" err="1" smtClean="0"/>
              <a:t>herniate</a:t>
            </a:r>
            <a:r>
              <a:rPr lang="en-NZ" dirty="0" smtClean="0"/>
              <a:t>.  </a:t>
            </a:r>
          </a:p>
          <a:p>
            <a:endParaRPr lang="en-NZ" dirty="0" smtClean="0"/>
          </a:p>
          <a:p>
            <a:r>
              <a:rPr lang="en-NZ" dirty="0" smtClean="0"/>
              <a:t>With time the ruptured disc can </a:t>
            </a:r>
            <a:r>
              <a:rPr lang="en-NZ" dirty="0" err="1" smtClean="0"/>
              <a:t>dessicate</a:t>
            </a:r>
            <a:r>
              <a:rPr lang="en-NZ" dirty="0" smtClean="0"/>
              <a:t> and these </a:t>
            </a:r>
            <a:r>
              <a:rPr lang="en-NZ" dirty="0" err="1" smtClean="0"/>
              <a:t>dessicated</a:t>
            </a:r>
            <a:r>
              <a:rPr lang="en-NZ" dirty="0" smtClean="0"/>
              <a:t> disc cannot perform load bearing function of the spine. </a:t>
            </a:r>
          </a:p>
          <a:p>
            <a:endParaRPr lang="en-NZ" dirty="0" smtClean="0"/>
          </a:p>
          <a:p>
            <a:r>
              <a:rPr lang="en-NZ" dirty="0" smtClean="0"/>
              <a:t>In addition the </a:t>
            </a:r>
            <a:r>
              <a:rPr lang="en-NZ" dirty="0" err="1" smtClean="0"/>
              <a:t>dessicated</a:t>
            </a:r>
            <a:r>
              <a:rPr lang="en-NZ" dirty="0" smtClean="0"/>
              <a:t> disc allows abnormal mobility leading to spinal instability.  When there is any increase in loading this unstable spine can give rise to episodes of acute pain</a:t>
            </a:r>
            <a:endParaRPr lang="en-NZ"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Spinal </a:t>
            </a:r>
            <a:r>
              <a:rPr lang="en-NZ" dirty="0" err="1" smtClean="0"/>
              <a:t>stenosis</a:t>
            </a:r>
            <a:endParaRPr lang="en-NZ" dirty="0"/>
          </a:p>
        </p:txBody>
      </p:sp>
      <p:sp>
        <p:nvSpPr>
          <p:cNvPr id="3" name="Content Placeholder 2"/>
          <p:cNvSpPr>
            <a:spLocks noGrp="1"/>
          </p:cNvSpPr>
          <p:nvPr>
            <p:ph idx="1"/>
          </p:nvPr>
        </p:nvSpPr>
        <p:spPr/>
        <p:txBody>
          <a:bodyPr>
            <a:normAutofit fontScale="85000" lnSpcReduction="10000"/>
          </a:bodyPr>
          <a:lstStyle/>
          <a:p>
            <a:r>
              <a:rPr lang="en-NZ" b="1" u="sng" dirty="0" smtClean="0"/>
              <a:t>Pathology of chronic disc </a:t>
            </a:r>
            <a:r>
              <a:rPr lang="en-NZ" b="1" u="sng" dirty="0" err="1" smtClean="0"/>
              <a:t>herneation</a:t>
            </a:r>
            <a:r>
              <a:rPr lang="en-NZ" b="1" u="sng" dirty="0" smtClean="0"/>
              <a:t> (annulus fibrosis)</a:t>
            </a:r>
            <a:endParaRPr lang="en-NZ" dirty="0" smtClean="0"/>
          </a:p>
          <a:p>
            <a:r>
              <a:rPr lang="en-NZ" dirty="0" smtClean="0"/>
              <a:t>Abnormal loading of the lumbar disc can rupture the outer layer of disc(annulus </a:t>
            </a:r>
            <a:r>
              <a:rPr lang="en-NZ" dirty="0" err="1" smtClean="0"/>
              <a:t>fibrosus</a:t>
            </a:r>
            <a:r>
              <a:rPr lang="en-NZ" dirty="0" smtClean="0"/>
              <a:t>) allowing disc material to </a:t>
            </a:r>
            <a:r>
              <a:rPr lang="en-NZ" dirty="0" err="1" smtClean="0"/>
              <a:t>herniate</a:t>
            </a:r>
            <a:r>
              <a:rPr lang="en-NZ" dirty="0" smtClean="0"/>
              <a:t>.  </a:t>
            </a:r>
          </a:p>
          <a:p>
            <a:endParaRPr lang="en-NZ" dirty="0" smtClean="0"/>
          </a:p>
          <a:p>
            <a:r>
              <a:rPr lang="en-NZ" dirty="0" smtClean="0"/>
              <a:t>With time the ruptured disc can </a:t>
            </a:r>
            <a:r>
              <a:rPr lang="en-NZ" dirty="0" err="1" smtClean="0"/>
              <a:t>dessicate</a:t>
            </a:r>
            <a:r>
              <a:rPr lang="en-NZ" dirty="0" smtClean="0"/>
              <a:t> and these </a:t>
            </a:r>
            <a:r>
              <a:rPr lang="en-NZ" dirty="0" err="1" smtClean="0"/>
              <a:t>dessicated</a:t>
            </a:r>
            <a:r>
              <a:rPr lang="en-NZ" dirty="0" smtClean="0"/>
              <a:t> disc cannot perform load bearing function of the spine. </a:t>
            </a:r>
          </a:p>
          <a:p>
            <a:endParaRPr lang="en-NZ" dirty="0" smtClean="0"/>
          </a:p>
          <a:p>
            <a:r>
              <a:rPr lang="en-NZ" dirty="0" smtClean="0"/>
              <a:t>In addition the </a:t>
            </a:r>
            <a:r>
              <a:rPr lang="en-NZ" dirty="0" err="1" smtClean="0"/>
              <a:t>dessicated</a:t>
            </a:r>
            <a:r>
              <a:rPr lang="en-NZ" dirty="0" smtClean="0"/>
              <a:t> disc allows abnormal mobility leading to spinal instability.  When there is any increase in loading this unstable spine can give rise to episodes of acute pain</a:t>
            </a:r>
          </a:p>
          <a:p>
            <a:endParaRPr lang="en-NZ" dirty="0" smtClean="0"/>
          </a:p>
          <a:p>
            <a:r>
              <a:rPr lang="en-NZ" dirty="0" smtClean="0"/>
              <a:t>More stress on the </a:t>
            </a:r>
            <a:r>
              <a:rPr lang="en-NZ" dirty="0" err="1" smtClean="0"/>
              <a:t>facetal</a:t>
            </a:r>
            <a:r>
              <a:rPr lang="en-NZ" dirty="0" smtClean="0"/>
              <a:t> joint: </a:t>
            </a:r>
            <a:r>
              <a:rPr lang="en-NZ" dirty="0" err="1" smtClean="0"/>
              <a:t>facetal</a:t>
            </a:r>
            <a:r>
              <a:rPr lang="en-NZ" dirty="0" smtClean="0"/>
              <a:t> joint arthritis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dirty="0"/>
          </a:p>
        </p:txBody>
      </p:sp>
      <p:sp>
        <p:nvSpPr>
          <p:cNvPr id="4" name="Rectangle 3"/>
          <p:cNvSpPr/>
          <p:nvPr/>
        </p:nvSpPr>
        <p:spPr>
          <a:xfrm>
            <a:off x="2355463" y="2967335"/>
            <a:ext cx="4756174"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INVESTIGATION</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err="1" smtClean="0"/>
              <a:t>Xray</a:t>
            </a:r>
            <a:endParaRPr lang="en-NZ" dirty="0"/>
          </a:p>
        </p:txBody>
      </p:sp>
      <p:sp>
        <p:nvSpPr>
          <p:cNvPr id="3" name="Content Placeholder 2"/>
          <p:cNvSpPr>
            <a:spLocks noGrp="1"/>
          </p:cNvSpPr>
          <p:nvPr>
            <p:ph idx="1"/>
          </p:nvPr>
        </p:nvSpPr>
        <p:spPr/>
        <p:txBody>
          <a:bodyPr>
            <a:normAutofit/>
          </a:bodyPr>
          <a:lstStyle/>
          <a:p>
            <a:r>
              <a:rPr lang="en-NZ" sz="1800" b="1" dirty="0" smtClean="0"/>
              <a:t>Routine Radiographs of the Spine: </a:t>
            </a:r>
            <a:r>
              <a:rPr lang="en-NZ" sz="1800" dirty="0" smtClean="0"/>
              <a:t>These studies are of limited value </a:t>
            </a:r>
          </a:p>
          <a:p>
            <a:endParaRPr lang="en-NZ" sz="1800" dirty="0"/>
          </a:p>
          <a:p>
            <a:r>
              <a:rPr lang="en-NZ" sz="1800" dirty="0" smtClean="0"/>
              <a:t>Guidelines from the U.S. Agency: acute LBP in the following settings: </a:t>
            </a:r>
          </a:p>
          <a:p>
            <a:r>
              <a:rPr lang="en-NZ" sz="1800" dirty="0" smtClean="0"/>
              <a:t>acute major trauma, </a:t>
            </a:r>
          </a:p>
          <a:p>
            <a:r>
              <a:rPr lang="en-NZ" sz="1800" dirty="0" smtClean="0"/>
              <a:t>minor trauma associated with risk of osteoporosis, </a:t>
            </a:r>
          </a:p>
          <a:p>
            <a:r>
              <a:rPr lang="en-NZ" sz="1800" dirty="0" smtClean="0"/>
              <a:t>risk of spinal infection, </a:t>
            </a:r>
          </a:p>
          <a:p>
            <a:r>
              <a:rPr lang="en-NZ" sz="1800" dirty="0" smtClean="0"/>
              <a:t>pain that does not respond to rest or </a:t>
            </a:r>
            <a:r>
              <a:rPr lang="en-NZ" sz="1800" dirty="0" err="1" smtClean="0"/>
              <a:t>recumbency</a:t>
            </a:r>
            <a:r>
              <a:rPr lang="en-NZ" sz="1800" dirty="0" smtClean="0"/>
              <a:t>,</a:t>
            </a:r>
          </a:p>
          <a:p>
            <a:r>
              <a:rPr lang="en-NZ" sz="1800" baseline="30000" dirty="0" smtClean="0"/>
              <a:t> </a:t>
            </a:r>
            <a:r>
              <a:rPr lang="en-NZ" sz="1800" dirty="0" smtClean="0"/>
              <a:t>They may also be of value in the assessment of spinal alignment and rheumatologic disorders of bone.</a:t>
            </a:r>
          </a:p>
          <a:p>
            <a:endParaRPr lang="en-NZ" sz="18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CT/MRI</a:t>
            </a:r>
            <a:endParaRPr lang="en-NZ" dirty="0"/>
          </a:p>
        </p:txBody>
      </p:sp>
      <p:sp>
        <p:nvSpPr>
          <p:cNvPr id="3" name="Content Placeholder 2"/>
          <p:cNvSpPr>
            <a:spLocks noGrp="1"/>
          </p:cNvSpPr>
          <p:nvPr>
            <p:ph idx="1"/>
          </p:nvPr>
        </p:nvSpPr>
        <p:spPr/>
        <p:txBody>
          <a:bodyPr>
            <a:normAutofit fontScale="77500" lnSpcReduction="20000"/>
          </a:bodyPr>
          <a:lstStyle/>
          <a:p>
            <a:r>
              <a:rPr lang="en-NZ" dirty="0" smtClean="0"/>
              <a:t>Sensitive tools for the evaluation of neural structures such as spinal nerve roots and the spinal cord</a:t>
            </a:r>
          </a:p>
          <a:p>
            <a:endParaRPr lang="en-NZ" dirty="0"/>
          </a:p>
          <a:p>
            <a:r>
              <a:rPr lang="en-NZ" dirty="0" smtClean="0"/>
              <a:t>Of the two modalities, MRI resolution for neural structures is superior to CT. </a:t>
            </a:r>
          </a:p>
          <a:p>
            <a:endParaRPr lang="en-NZ" dirty="0"/>
          </a:p>
          <a:p>
            <a:r>
              <a:rPr lang="en-NZ" dirty="0" smtClean="0"/>
              <a:t>In the absence of nerve deficit, and in the absence of significant trauma, infection, or malignancy, the American Academy of Neurology guideline recommends nonsurgical therapy before these techniques are used in patients with </a:t>
            </a:r>
            <a:r>
              <a:rPr lang="en-NZ" dirty="0" smtClean="0">
                <a:solidFill>
                  <a:srgbClr val="FF0000"/>
                </a:solidFill>
              </a:rPr>
              <a:t>uncomplicated acute low back pain of less than 7 weeks duration</a:t>
            </a:r>
            <a:r>
              <a:rPr lang="en-NZ" dirty="0" smtClean="0"/>
              <a:t>.</a:t>
            </a:r>
            <a:r>
              <a:rPr lang="en-NZ" baseline="30000" dirty="0" smtClean="0"/>
              <a:t> </a:t>
            </a:r>
          </a:p>
          <a:p>
            <a:endParaRPr lang="en-NZ" dirty="0" smtClean="0"/>
          </a:p>
          <a:p>
            <a:r>
              <a:rPr lang="en-NZ" dirty="0" smtClean="0"/>
              <a:t>Patients with acute neurologic deficits associated with LBP should be considered for MRI or CT of the </a:t>
            </a:r>
            <a:r>
              <a:rPr lang="en-NZ" dirty="0" err="1" smtClean="0"/>
              <a:t>lumbosacral</a:t>
            </a:r>
            <a:r>
              <a:rPr lang="en-NZ" dirty="0" smtClean="0"/>
              <a:t> spine—unless surgery and invasive therapeutic options are not indicated.</a:t>
            </a:r>
          </a:p>
          <a:p>
            <a:endParaRPr lang="en-NZ"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b="1" dirty="0" err="1" smtClean="0"/>
              <a:t>Electrodiagnosis</a:t>
            </a:r>
            <a:endParaRPr lang="en-NZ" dirty="0"/>
          </a:p>
        </p:txBody>
      </p:sp>
      <p:sp>
        <p:nvSpPr>
          <p:cNvPr id="3" name="Content Placeholder 2"/>
          <p:cNvSpPr>
            <a:spLocks noGrp="1"/>
          </p:cNvSpPr>
          <p:nvPr>
            <p:ph idx="1"/>
          </p:nvPr>
        </p:nvSpPr>
        <p:spPr/>
        <p:txBody>
          <a:bodyPr>
            <a:normAutofit fontScale="55000" lnSpcReduction="20000"/>
          </a:bodyPr>
          <a:lstStyle/>
          <a:p>
            <a:r>
              <a:rPr lang="en-NZ" dirty="0" err="1" smtClean="0"/>
              <a:t>Electrodiagnostic</a:t>
            </a:r>
            <a:r>
              <a:rPr lang="en-NZ" dirty="0" smtClean="0"/>
              <a:t> tests (nerve conduction studies and needle electromyography [EMG]) are most useful in the presence of a motor deficit on neurologic examination. </a:t>
            </a:r>
          </a:p>
          <a:p>
            <a:endParaRPr lang="en-NZ" dirty="0"/>
          </a:p>
          <a:p>
            <a:r>
              <a:rPr lang="en-NZ" dirty="0" smtClean="0"/>
              <a:t>NCS : to exclude other neuromuscular disorders that may mimic radiculopathy, such as peripheral </a:t>
            </a:r>
            <a:r>
              <a:rPr lang="en-NZ" dirty="0" err="1" smtClean="0"/>
              <a:t>polyneuropathy</a:t>
            </a:r>
            <a:r>
              <a:rPr lang="en-NZ" dirty="0" smtClean="0"/>
              <a:t> and </a:t>
            </a:r>
            <a:r>
              <a:rPr lang="en-NZ" dirty="0" err="1" smtClean="0"/>
              <a:t>mononeuropathies</a:t>
            </a:r>
            <a:r>
              <a:rPr lang="en-NZ" dirty="0" smtClean="0"/>
              <a:t>.</a:t>
            </a:r>
          </a:p>
          <a:p>
            <a:endParaRPr lang="en-NZ" dirty="0"/>
          </a:p>
          <a:p>
            <a:r>
              <a:rPr lang="en-NZ" dirty="0" smtClean="0"/>
              <a:t> The H-reflex can be a useful nerve conduction study when assessing for the presence of an S1 radiculopathy. </a:t>
            </a:r>
          </a:p>
          <a:p>
            <a:endParaRPr lang="en-NZ" dirty="0"/>
          </a:p>
          <a:p>
            <a:r>
              <a:rPr lang="en-NZ" dirty="0" smtClean="0"/>
              <a:t>This procedure will help distinguish weakness due to spinal nerve root damage from other causes of weakness identified on the physical examination, such as other neuromuscular disorders, central nervous system disorders, and non-neurologic causes of weakness (pain, malingering). The needle electrode examination should be performed only after at least 3 weeks have passed since the onset of weakness because fibrillation potentials (the major manifestation of acute </a:t>
            </a:r>
            <a:r>
              <a:rPr lang="en-NZ" dirty="0" err="1" smtClean="0"/>
              <a:t>denervation</a:t>
            </a:r>
            <a:r>
              <a:rPr lang="en-NZ" dirty="0" smtClean="0"/>
              <a:t>) do not reliably develop before that time.</a:t>
            </a:r>
          </a:p>
          <a:p>
            <a:r>
              <a:rPr lang="en-NZ" dirty="0" err="1" smtClean="0"/>
              <a:t>Electrodiagnostic</a:t>
            </a:r>
            <a:r>
              <a:rPr lang="en-NZ" dirty="0" smtClean="0"/>
              <a:t> testing may be of value in the assessment of patients with postsurgical deficits, </a:t>
            </a:r>
            <a:r>
              <a:rPr lang="en-NZ" dirty="0" err="1" smtClean="0"/>
              <a:t>multisegmental</a:t>
            </a:r>
            <a:r>
              <a:rPr lang="en-NZ" dirty="0" smtClean="0"/>
              <a:t> neurologic deficits, or multilevel </a:t>
            </a:r>
            <a:r>
              <a:rPr lang="en-NZ" dirty="0" err="1" smtClean="0"/>
              <a:t>intraspinal</a:t>
            </a:r>
            <a:r>
              <a:rPr lang="en-NZ" dirty="0" smtClean="0"/>
              <a:t> structural changes. Such patients present with complicated clinical and </a:t>
            </a:r>
            <a:r>
              <a:rPr lang="en-NZ" dirty="0" err="1" smtClean="0"/>
              <a:t>neuroimaging</a:t>
            </a:r>
            <a:r>
              <a:rPr lang="en-NZ" dirty="0" smtClean="0"/>
              <a:t> evidence, and </a:t>
            </a:r>
            <a:r>
              <a:rPr lang="en-NZ" dirty="0" err="1" smtClean="0"/>
              <a:t>electrodiagnostic</a:t>
            </a:r>
            <a:r>
              <a:rPr lang="en-NZ" dirty="0" smtClean="0"/>
              <a:t> testing may clarify issues of the location, activity, and severity of spinal nerve root disease.</a:t>
            </a:r>
          </a:p>
          <a:p>
            <a:endParaRPr lang="en-NZ"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riram\Desktop\images 2.jpg"/>
          <p:cNvPicPr>
            <a:picLocks noGrp="1" noChangeAspect="1" noChangeArrowheads="1"/>
          </p:cNvPicPr>
          <p:nvPr>
            <p:ph sz="half" idx="1"/>
          </p:nvPr>
        </p:nvPicPr>
        <p:blipFill>
          <a:blip r:embed="rId2"/>
          <a:srcRect/>
          <a:stretch>
            <a:fillRect/>
          </a:stretch>
        </p:blipFill>
        <p:spPr bwMode="auto">
          <a:xfrm>
            <a:off x="124029" y="1600200"/>
            <a:ext cx="4379701" cy="4724400"/>
          </a:xfrm>
          <a:prstGeom prst="rect">
            <a:avLst/>
          </a:prstGeom>
          <a:noFill/>
        </p:spPr>
      </p:pic>
      <p:sp>
        <p:nvSpPr>
          <p:cNvPr id="4" name="Content Placeholder 3"/>
          <p:cNvSpPr>
            <a:spLocks noGrp="1"/>
          </p:cNvSpPr>
          <p:nvPr>
            <p:ph sz="half" idx="2"/>
          </p:nvPr>
        </p:nvSpPr>
        <p:spPr/>
        <p:txBody>
          <a:bodyPr/>
          <a:lstStyle/>
          <a:p>
            <a:endParaRPr lang="en-NZ"/>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riram\Desktop\pain 1.jpg"/>
          <p:cNvPicPr>
            <a:picLocks noChangeAspect="1" noChangeArrowheads="1"/>
          </p:cNvPicPr>
          <p:nvPr/>
        </p:nvPicPr>
        <p:blipFill>
          <a:blip r:embed="rId2"/>
          <a:srcRect/>
          <a:stretch>
            <a:fillRect/>
          </a:stretch>
        </p:blipFill>
        <p:spPr bwMode="auto">
          <a:xfrm>
            <a:off x="0" y="1"/>
            <a:ext cx="9144000" cy="6979022"/>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riram\Desktop\Pain 3.jpg"/>
          <p:cNvPicPr>
            <a:picLocks noChangeAspect="1" noChangeArrowheads="1"/>
          </p:cNvPicPr>
          <p:nvPr/>
        </p:nvPicPr>
        <p:blipFill>
          <a:blip r:embed="rId2"/>
          <a:srcRect/>
          <a:stretch>
            <a:fillRect/>
          </a:stretch>
        </p:blipFill>
        <p:spPr bwMode="auto">
          <a:xfrm>
            <a:off x="1676400" y="152400"/>
            <a:ext cx="4419600" cy="6629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NZ" dirty="0" smtClean="0"/>
              <a:t>Back ache</a:t>
            </a:r>
            <a:endParaRPr lang="en-NZ" dirty="0"/>
          </a:p>
        </p:txBody>
      </p:sp>
      <p:sp>
        <p:nvSpPr>
          <p:cNvPr id="8" name="Content Placeholder 7"/>
          <p:cNvSpPr>
            <a:spLocks noGrp="1"/>
          </p:cNvSpPr>
          <p:nvPr>
            <p:ph idx="1"/>
          </p:nvPr>
        </p:nvSpPr>
        <p:spPr/>
        <p:txBody>
          <a:bodyPr>
            <a:normAutofit fontScale="70000" lnSpcReduction="20000"/>
          </a:bodyPr>
          <a:lstStyle/>
          <a:p>
            <a:r>
              <a:rPr lang="en-NZ" dirty="0" smtClean="0"/>
              <a:t>15-20% of Americans have at least one episode of back pain per year. </a:t>
            </a:r>
          </a:p>
          <a:p>
            <a:endParaRPr lang="en-NZ" dirty="0" smtClean="0"/>
          </a:p>
          <a:p>
            <a:r>
              <a:rPr lang="en-NZ" dirty="0" smtClean="0"/>
              <a:t>Most expensive cause of work-related disability in the United States.</a:t>
            </a:r>
          </a:p>
          <a:p>
            <a:endParaRPr lang="en-NZ" dirty="0" smtClean="0"/>
          </a:p>
          <a:p>
            <a:r>
              <a:rPr lang="en-NZ" dirty="0" smtClean="0"/>
              <a:t>Sex			Equally. </a:t>
            </a:r>
          </a:p>
          <a:p>
            <a:endParaRPr lang="en-NZ" dirty="0" smtClean="0"/>
          </a:p>
          <a:p>
            <a:r>
              <a:rPr lang="en-NZ" dirty="0" smtClean="0"/>
              <a:t>The onset 		most frequent	30-50 years. </a:t>
            </a:r>
          </a:p>
          <a:p>
            <a:endParaRPr lang="en-NZ" dirty="0" smtClean="0"/>
          </a:p>
          <a:p>
            <a:endParaRPr lang="en-NZ" dirty="0" smtClean="0"/>
          </a:p>
          <a:p>
            <a:r>
              <a:rPr lang="en-NZ" dirty="0" smtClean="0">
                <a:solidFill>
                  <a:srgbClr val="FF0000"/>
                </a:solidFill>
              </a:rPr>
              <a:t>Of these patients, only 20% a precise </a:t>
            </a:r>
            <a:r>
              <a:rPr lang="en-NZ" dirty="0" err="1" smtClean="0">
                <a:solidFill>
                  <a:srgbClr val="FF0000"/>
                </a:solidFill>
              </a:rPr>
              <a:t>pathoanatomic</a:t>
            </a:r>
            <a:r>
              <a:rPr lang="en-NZ" dirty="0" smtClean="0">
                <a:solidFill>
                  <a:srgbClr val="FF0000"/>
                </a:solidFill>
              </a:rPr>
              <a:t> diagnosis. </a:t>
            </a:r>
          </a:p>
          <a:p>
            <a:r>
              <a:rPr lang="en-NZ" dirty="0" smtClean="0"/>
              <a:t>                                          80% no structural diagnosis: strain, sprain, annular tear, </a:t>
            </a:r>
            <a:br>
              <a:rPr lang="en-NZ" dirty="0" smtClean="0"/>
            </a:br>
            <a:r>
              <a:rPr lang="en-NZ" dirty="0" smtClean="0"/>
              <a:t> 			bulge:  Balance of probabilities.</a:t>
            </a:r>
          </a:p>
          <a:p>
            <a:endParaRPr lang="en-NZ" dirty="0" smtClean="0"/>
          </a:p>
          <a:p>
            <a:endParaRPr lang="en-NZ" u="sng" baseline="30000" dirty="0" smtClean="0"/>
          </a:p>
          <a:p>
            <a:r>
              <a:rPr lang="en-NZ" u="sng" baseline="30000" dirty="0" smtClean="0"/>
              <a:t> </a:t>
            </a:r>
            <a:r>
              <a:rPr lang="en-NZ" dirty="0" smtClean="0"/>
              <a:t>Smokers appear to have an increased incidence of back pain </a:t>
            </a:r>
          </a:p>
          <a:p>
            <a:endParaRPr lang="en-NZ" dirty="0" smtClean="0"/>
          </a:p>
          <a:p>
            <a:endParaRPr lang="en-NZ" dirty="0" smtClean="0"/>
          </a:p>
          <a:p>
            <a:endParaRPr lang="en-NZ"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NZ"/>
          </a:p>
        </p:txBody>
      </p:sp>
      <p:sp>
        <p:nvSpPr>
          <p:cNvPr id="6" name="Content Placeholder 5"/>
          <p:cNvSpPr>
            <a:spLocks noGrp="1"/>
          </p:cNvSpPr>
          <p:nvPr>
            <p:ph idx="1"/>
          </p:nvPr>
        </p:nvSpPr>
        <p:spPr/>
        <p:txBody>
          <a:bodyPr>
            <a:normAutofit/>
          </a:bodyPr>
          <a:lstStyle/>
          <a:p>
            <a:r>
              <a:rPr lang="en-US" sz="8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Thank you</a:t>
            </a:r>
          </a:p>
          <a:p>
            <a:endParaRPr lang="en-NZ" sz="88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r>
              <a:rPr lang="en-NZ" b="1" dirty="0" err="1" smtClean="0"/>
              <a:t>Allodynia</a:t>
            </a:r>
            <a:r>
              <a:rPr lang="en-NZ" dirty="0" smtClean="0"/>
              <a:t> is a pain that results from the stimulus which does not normally evoke any pain sensation. Many people </a:t>
            </a:r>
            <a:r>
              <a:rPr lang="en-NZ" dirty="0" err="1" smtClean="0"/>
              <a:t>aquire</a:t>
            </a:r>
            <a:r>
              <a:rPr lang="en-NZ" dirty="0" smtClean="0"/>
              <a:t> </a:t>
            </a:r>
            <a:r>
              <a:rPr lang="en-NZ" dirty="0" err="1" smtClean="0"/>
              <a:t>allodynia</a:t>
            </a:r>
            <a:r>
              <a:rPr lang="en-NZ" dirty="0" smtClean="0"/>
              <a:t> after they've been in pain for quite some time and they become hypersensitive to touch.</a:t>
            </a:r>
            <a:endParaRPr lang="en-NZ"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Schmorl and Junghanns node</a:t>
            </a:r>
            <a:endParaRPr lang="en-AU"/>
          </a:p>
        </p:txBody>
      </p:sp>
      <p:sp>
        <p:nvSpPr>
          <p:cNvPr id="5123" name="Rectangle 3"/>
          <p:cNvSpPr>
            <a:spLocks noGrp="1" noChangeArrowheads="1"/>
          </p:cNvSpPr>
          <p:nvPr>
            <p:ph idx="1"/>
          </p:nvPr>
        </p:nvSpPr>
        <p:spPr/>
        <p:txBody>
          <a:bodyPr/>
          <a:lstStyle/>
          <a:p>
            <a:r>
              <a:rPr lang="en-US" sz="1900"/>
              <a:t>Congenital defect in the hyaline cartilage.  Hyaline cartilage, Avascular structure normal suitable for weight transmission from disc.</a:t>
            </a:r>
          </a:p>
          <a:p>
            <a:endParaRPr lang="en-US" sz="1900"/>
          </a:p>
          <a:p>
            <a:r>
              <a:rPr lang="en-US" sz="1900"/>
              <a:t>Defect </a:t>
            </a:r>
            <a:r>
              <a:rPr lang="en-US" sz="1900">
                <a:sym typeface="Wingdings" pitchFamily="2" charset="2"/>
              </a:rPr>
              <a:t> NP intrudes  surrounding vascular bone becomes avascular  becomes dense.  </a:t>
            </a:r>
          </a:p>
          <a:p>
            <a:endParaRPr lang="en-US" sz="1900">
              <a:sym typeface="Wingdings" pitchFamily="2" charset="2"/>
            </a:endParaRPr>
          </a:p>
          <a:p>
            <a:r>
              <a:rPr lang="en-US" sz="1900">
                <a:sym typeface="Wingdings" pitchFamily="2" charset="2"/>
              </a:rPr>
              <a:t>Very often seen in Scheurmans</a:t>
            </a:r>
            <a:endParaRPr lang="en-US" sz="190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sz="3800"/>
              <a:t>Why disc replacement is indicated than arthrodesis</a:t>
            </a:r>
          </a:p>
        </p:txBody>
      </p:sp>
      <p:sp>
        <p:nvSpPr>
          <p:cNvPr id="11267" name="Rectangle 3"/>
          <p:cNvSpPr>
            <a:spLocks noGrp="1" noChangeArrowheads="1"/>
          </p:cNvSpPr>
          <p:nvPr>
            <p:ph idx="1"/>
          </p:nvPr>
        </p:nvSpPr>
        <p:spPr/>
        <p:txBody>
          <a:bodyPr/>
          <a:lstStyle/>
          <a:p>
            <a:pPr>
              <a:lnSpc>
                <a:spcPct val="80000"/>
              </a:lnSpc>
            </a:pPr>
            <a:r>
              <a:rPr lang="en-AU" sz="1700"/>
              <a:t>1. Lack of predictability of pain relief.</a:t>
            </a:r>
          </a:p>
          <a:p>
            <a:pPr>
              <a:lnSpc>
                <a:spcPct val="80000"/>
              </a:lnSpc>
            </a:pPr>
            <a:endParaRPr lang="en-AU" sz="1700"/>
          </a:p>
          <a:p>
            <a:pPr>
              <a:lnSpc>
                <a:spcPct val="80000"/>
              </a:lnSpc>
            </a:pPr>
            <a:r>
              <a:rPr lang="en-AU" sz="1700"/>
              <a:t>2. Loss of motion. Permanent elimination of motion is bad for spinal kinematics </a:t>
            </a:r>
          </a:p>
          <a:p>
            <a:pPr>
              <a:lnSpc>
                <a:spcPct val="80000"/>
              </a:lnSpc>
            </a:pPr>
            <a:r>
              <a:rPr lang="en-AU" sz="1700"/>
              <a:t>. </a:t>
            </a:r>
          </a:p>
          <a:p>
            <a:pPr>
              <a:lnSpc>
                <a:spcPct val="80000"/>
              </a:lnSpc>
            </a:pPr>
            <a:r>
              <a:rPr lang="en-AU" sz="1700"/>
              <a:t>3. The prevalence of failure of fusion or pseudarthrosis</a:t>
            </a:r>
          </a:p>
          <a:p>
            <a:pPr>
              <a:lnSpc>
                <a:spcPct val="80000"/>
              </a:lnSpc>
            </a:pPr>
            <a:r>
              <a:rPr lang="en-AU" sz="1700"/>
              <a:t> </a:t>
            </a:r>
          </a:p>
          <a:p>
            <a:pPr>
              <a:lnSpc>
                <a:spcPct val="80000"/>
              </a:lnSpc>
            </a:pPr>
            <a:r>
              <a:rPr lang="en-AU" sz="1700"/>
              <a:t>4. A </a:t>
            </a:r>
            <a:r>
              <a:rPr lang="en-AU" sz="1700" b="1" u="sng"/>
              <a:t>fourth important difficult</a:t>
            </a:r>
            <a:r>
              <a:rPr lang="en-AU" sz="1700"/>
              <a:t>y with lumbar arthrodesis is the lack of precision of the sagittal balance. Difficult to know what is normal balance</a:t>
            </a:r>
          </a:p>
          <a:p>
            <a:pPr>
              <a:lnSpc>
                <a:spcPct val="80000"/>
              </a:lnSpc>
            </a:pPr>
            <a:endParaRPr lang="en-AU" sz="1700"/>
          </a:p>
          <a:p>
            <a:pPr>
              <a:lnSpc>
                <a:spcPct val="80000"/>
              </a:lnSpc>
            </a:pPr>
            <a:r>
              <a:rPr lang="en-AU" sz="1700"/>
              <a:t>5. A </a:t>
            </a:r>
            <a:r>
              <a:rPr lang="en-AU" sz="1700" b="1" u="sng"/>
              <a:t>fifth major problem</a:t>
            </a:r>
            <a:r>
              <a:rPr lang="en-AU" sz="1700"/>
              <a:t> is adjacent segment disease= Transition syndrome 30% at 10 yrs</a:t>
            </a:r>
          </a:p>
          <a:p>
            <a:pPr>
              <a:lnSpc>
                <a:spcPct val="80000"/>
              </a:lnSpc>
            </a:pPr>
            <a:endParaRPr lang="en-AU" sz="1700" b="1" u="sng"/>
          </a:p>
          <a:p>
            <a:pPr>
              <a:lnSpc>
                <a:spcPct val="80000"/>
              </a:lnSpc>
            </a:pPr>
            <a:r>
              <a:rPr lang="en-AU" sz="1700" b="1" u="sng"/>
              <a:t>6. Donor-site complication</a:t>
            </a:r>
            <a:r>
              <a:rPr lang="en-AU" sz="1700"/>
              <a:t>s are also an important source of disability. 10%</a:t>
            </a:r>
            <a:endParaRPr lang="en-US" sz="170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endParaRPr lang="en-US"/>
          </a:p>
        </p:txBody>
      </p:sp>
      <p:sp>
        <p:nvSpPr>
          <p:cNvPr id="22531" name="Rectangle 3"/>
          <p:cNvSpPr>
            <a:spLocks noGrp="1" noChangeArrowheads="1"/>
          </p:cNvSpPr>
          <p:nvPr>
            <p:ph idx="1"/>
          </p:nvPr>
        </p:nvSpPr>
        <p:spPr/>
        <p:txBody>
          <a:bodyPr/>
          <a:lstStyle/>
          <a:p>
            <a:pPr>
              <a:lnSpc>
                <a:spcPct val="80000"/>
              </a:lnSpc>
            </a:pPr>
            <a:r>
              <a:rPr lang="en-US" sz="1500"/>
              <a:t> </a:t>
            </a:r>
            <a:br>
              <a:rPr lang="en-US" sz="1500"/>
            </a:br>
            <a:r>
              <a:rPr lang="en-US" sz="1500"/>
              <a:t>To be a true alternative to spinal fusion, the goals of disc replacement should at least include those of fusion,</a:t>
            </a:r>
          </a:p>
          <a:p>
            <a:pPr>
              <a:lnSpc>
                <a:spcPct val="80000"/>
              </a:lnSpc>
            </a:pPr>
            <a:endParaRPr lang="en-US" sz="1500"/>
          </a:p>
          <a:p>
            <a:pPr>
              <a:lnSpc>
                <a:spcPct val="80000"/>
              </a:lnSpc>
            </a:pPr>
            <a:r>
              <a:rPr lang="en-US" sz="1500"/>
              <a:t>1. removal of the disc, assuming it to be the main source of pain </a:t>
            </a:r>
          </a:p>
          <a:p>
            <a:pPr>
              <a:lnSpc>
                <a:spcPct val="80000"/>
              </a:lnSpc>
            </a:pPr>
            <a:endParaRPr lang="en-US" sz="1500"/>
          </a:p>
          <a:p>
            <a:pPr>
              <a:lnSpc>
                <a:spcPct val="80000"/>
              </a:lnSpc>
            </a:pPr>
            <a:r>
              <a:rPr lang="en-US" sz="1500"/>
              <a:t>2.Restoration of disc height: good for stenosis, </a:t>
            </a:r>
          </a:p>
          <a:p>
            <a:pPr>
              <a:lnSpc>
                <a:spcPct val="80000"/>
              </a:lnSpc>
            </a:pPr>
            <a:r>
              <a:rPr lang="en-US" sz="1500"/>
              <a:t>  segmental stability : Reduces pain</a:t>
            </a:r>
          </a:p>
          <a:p>
            <a:pPr>
              <a:lnSpc>
                <a:spcPct val="80000"/>
              </a:lnSpc>
            </a:pPr>
            <a:r>
              <a:rPr lang="en-US" sz="1500"/>
              <a:t>  lordosis curve = rebalances the spine.</a:t>
            </a:r>
          </a:p>
          <a:p>
            <a:pPr>
              <a:lnSpc>
                <a:spcPct val="80000"/>
              </a:lnSpc>
            </a:pPr>
            <a:endParaRPr lang="en-US" sz="1500"/>
          </a:p>
          <a:p>
            <a:pPr>
              <a:lnSpc>
                <a:spcPct val="80000"/>
              </a:lnSpc>
            </a:pPr>
            <a:r>
              <a:rPr lang="en-US" sz="1500"/>
              <a:t>3.  Preservation or improvement of segmental motion = good for transitional syndrome</a:t>
            </a:r>
          </a:p>
          <a:p>
            <a:pPr>
              <a:lnSpc>
                <a:spcPct val="80000"/>
              </a:lnSpc>
            </a:pPr>
            <a:endParaRPr lang="en-US" sz="1500"/>
          </a:p>
          <a:p>
            <a:pPr>
              <a:lnSpc>
                <a:spcPct val="80000"/>
              </a:lnSpc>
            </a:pPr>
            <a:r>
              <a:rPr lang="en-US" sz="1500"/>
              <a:t>The materials must be biocompatible and endure in vivo for up to 40 years.</a:t>
            </a:r>
          </a:p>
          <a:p>
            <a:pPr>
              <a:lnSpc>
                <a:spcPct val="80000"/>
              </a:lnSpc>
            </a:pPr>
            <a:endParaRPr lang="en-US" sz="1500"/>
          </a:p>
          <a:p>
            <a:pPr>
              <a:lnSpc>
                <a:spcPct val="80000"/>
              </a:lnSpc>
            </a:pPr>
            <a:r>
              <a:rPr lang="en-US" sz="1500"/>
              <a:t>The biomechanical properties should allow for a near-normal range of movement and function.</a:t>
            </a:r>
          </a:p>
          <a:p>
            <a:pPr>
              <a:lnSpc>
                <a:spcPct val="80000"/>
              </a:lnSpc>
            </a:pPr>
            <a:endParaRPr lang="en-US" sz="1500"/>
          </a:p>
          <a:p>
            <a:pPr>
              <a:lnSpc>
                <a:spcPct val="80000"/>
              </a:lnSpc>
            </a:pPr>
            <a:r>
              <a:rPr lang="en-US" sz="1500"/>
              <a:t>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en-US"/>
          </a:p>
        </p:txBody>
      </p:sp>
      <p:pic>
        <p:nvPicPr>
          <p:cNvPr id="12292" name="Picture 4" descr=" ">
            <a:hlinkClick r:id="rId2"/>
          </p:cNvPr>
          <p:cNvPicPr>
            <a:picLocks noGrp="1" noChangeAspect="1" noChangeArrowheads="1"/>
          </p:cNvPicPr>
          <p:nvPr>
            <p:ph idx="1"/>
          </p:nvPr>
        </p:nvPicPr>
        <p:blipFill>
          <a:blip r:embed="rId3"/>
          <a:stretch>
            <a:fillRect/>
          </a:stretch>
        </p:blipFill>
        <p:spPr>
          <a:xfrm>
            <a:off x="3810000" y="3177381"/>
            <a:ext cx="1524000" cy="1905000"/>
          </a:xfrm>
          <a:noFill/>
          <a:ln/>
        </p:spPr>
      </p:pic>
      <p:pic>
        <p:nvPicPr>
          <p:cNvPr id="12293" name="Picture 5" descr=" ">
            <a:hlinkClick r:id="rId4"/>
          </p:cNvPr>
          <p:cNvPicPr>
            <a:picLocks noChangeAspect="1" noChangeArrowheads="1"/>
          </p:cNvPicPr>
          <p:nvPr/>
        </p:nvPicPr>
        <p:blipFill>
          <a:blip r:embed="rId5"/>
          <a:srcRect/>
          <a:stretch>
            <a:fillRect/>
          </a:stretch>
        </p:blipFill>
        <p:spPr bwMode="auto">
          <a:xfrm>
            <a:off x="5791200" y="2895600"/>
            <a:ext cx="1438275" cy="1905000"/>
          </a:xfrm>
          <a:prstGeom prst="rect">
            <a:avLst/>
          </a:prstGeom>
          <a:noFill/>
          <a:ln w="9525">
            <a:noFill/>
            <a:miter lim="800000"/>
            <a:headEnd/>
            <a:tailEnd/>
          </a:ln>
        </p:spPr>
      </p:pic>
      <p:pic>
        <p:nvPicPr>
          <p:cNvPr id="12294" name="Picture 6" descr=" ">
            <a:hlinkClick r:id="rId6"/>
          </p:cNvPr>
          <p:cNvPicPr>
            <a:picLocks noChangeAspect="1" noChangeArrowheads="1"/>
          </p:cNvPicPr>
          <p:nvPr/>
        </p:nvPicPr>
        <p:blipFill>
          <a:blip r:embed="rId7"/>
          <a:srcRect/>
          <a:stretch>
            <a:fillRect/>
          </a:stretch>
        </p:blipFill>
        <p:spPr bwMode="auto">
          <a:xfrm>
            <a:off x="7391400" y="2895600"/>
            <a:ext cx="1562100" cy="1905000"/>
          </a:xfrm>
          <a:prstGeom prst="rect">
            <a:avLst/>
          </a:prstGeom>
          <a:noFill/>
          <a:ln w="9525">
            <a:noFill/>
            <a:miter lim="800000"/>
            <a:headEnd/>
            <a:tailEnd/>
          </a:ln>
        </p:spPr>
      </p:pic>
      <p:sp>
        <p:nvSpPr>
          <p:cNvPr id="12295" name="Text Box 7"/>
          <p:cNvSpPr txBox="1">
            <a:spLocks noChangeArrowheads="1"/>
          </p:cNvSpPr>
          <p:nvPr/>
        </p:nvSpPr>
        <p:spPr bwMode="auto">
          <a:xfrm>
            <a:off x="3962400" y="2362200"/>
            <a:ext cx="5181600" cy="304800"/>
          </a:xfrm>
          <a:prstGeom prst="rect">
            <a:avLst/>
          </a:prstGeom>
          <a:noFill/>
          <a:ln w="9525">
            <a:noFill/>
            <a:miter lim="800000"/>
            <a:headEnd/>
            <a:tailEnd/>
          </a:ln>
          <a:effectLst/>
        </p:spPr>
        <p:txBody>
          <a:bodyPr>
            <a:spAutoFit/>
          </a:bodyPr>
          <a:lstStyle/>
          <a:p>
            <a:pPr eaLnBrk="0" hangingPunct="0">
              <a:spcBef>
                <a:spcPct val="50000"/>
              </a:spcBef>
            </a:pPr>
            <a:r>
              <a:rPr lang="en-AU" sz="1400"/>
              <a:t>Link SB Charite III 	    ProDisc device      The Maverick</a:t>
            </a:r>
            <a:endParaRPr lang="en-US" sz="1400"/>
          </a:p>
        </p:txBody>
      </p:sp>
      <p:sp>
        <p:nvSpPr>
          <p:cNvPr id="12296" name="Text Box 8"/>
          <p:cNvSpPr txBox="1">
            <a:spLocks noChangeArrowheads="1"/>
          </p:cNvSpPr>
          <p:nvPr/>
        </p:nvSpPr>
        <p:spPr bwMode="auto">
          <a:xfrm>
            <a:off x="381000" y="2133600"/>
            <a:ext cx="3276600" cy="3270250"/>
          </a:xfrm>
          <a:prstGeom prst="rect">
            <a:avLst/>
          </a:prstGeom>
          <a:noFill/>
          <a:ln w="9525">
            <a:noFill/>
            <a:miter lim="800000"/>
            <a:headEnd/>
            <a:tailEnd/>
          </a:ln>
          <a:effectLst/>
        </p:spPr>
        <p:txBody>
          <a:bodyPr>
            <a:spAutoFit/>
          </a:bodyPr>
          <a:lstStyle/>
          <a:p>
            <a:pPr eaLnBrk="0" hangingPunct="0">
              <a:spcBef>
                <a:spcPct val="50000"/>
              </a:spcBef>
            </a:pPr>
            <a:r>
              <a:rPr lang="en-AU" sz="1600"/>
              <a:t>Charité III prostheses  and more than 2000 ProDisc prostheses implanted there since 1987.</a:t>
            </a:r>
          </a:p>
          <a:p>
            <a:pPr eaLnBrk="0" hangingPunct="0">
              <a:spcBef>
                <a:spcPct val="50000"/>
              </a:spcBef>
            </a:pPr>
            <a:endParaRPr lang="en-AU" sz="1600"/>
          </a:p>
          <a:p>
            <a:pPr eaLnBrk="0" hangingPunct="0">
              <a:spcBef>
                <a:spcPct val="50000"/>
              </a:spcBef>
            </a:pPr>
            <a:r>
              <a:rPr lang="en-AU" sz="1600"/>
              <a:t> Artificial disc replacement is a relatively new phenomenon in the United States, and it was not until October 2000 that the first Link SB Charité disc was implanted in this country and not until October 2001 that the first ProDisc was implanted in the United States. </a:t>
            </a:r>
            <a:endParaRPr lang="en-US" sz="160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r>
              <a:rPr lang="en-NZ" b="1" dirty="0" smtClean="0"/>
              <a:t> </a:t>
            </a:r>
            <a:r>
              <a:rPr lang="en-NZ" b="1" u="sng" dirty="0" smtClean="0"/>
              <a:t>Pregnancy related back pain</a:t>
            </a:r>
            <a:r>
              <a:rPr lang="en-NZ" dirty="0" smtClean="0"/>
              <a:t> — Pregnancy related back pain can affect pregnant women during the late second and third trimesters. Back pain from pregnancy is often concentrated in the lumbar region, and is commonly treated with back pain exercises and other forms of </a:t>
            </a:r>
            <a:r>
              <a:rPr lang="en-NZ" dirty="0" smtClean="0">
                <a:hlinkClick r:id="rId2"/>
              </a:rPr>
              <a:t>natural back pain relief.</a:t>
            </a:r>
            <a:endParaRPr lang="en-NZ" dirty="0" smtClean="0"/>
          </a:p>
          <a:p>
            <a:endParaRPr lang="en-NZ"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33400" y="304800"/>
            <a:ext cx="7772400" cy="762000"/>
          </a:xfrm>
        </p:spPr>
        <p:txBody>
          <a:bodyPr/>
          <a:lstStyle/>
          <a:p>
            <a:pPr eaLnBrk="1" hangingPunct="1"/>
            <a:r>
              <a:rPr lang="en-AU" sz="3800" b="1" smtClean="0"/>
              <a:t>Kummel’s Disease</a:t>
            </a:r>
            <a:r>
              <a:rPr lang="en-AU" sz="2500" smtClean="0"/>
              <a:t>  CORR : 423” 297</a:t>
            </a:r>
          </a:p>
        </p:txBody>
      </p:sp>
      <p:sp>
        <p:nvSpPr>
          <p:cNvPr id="53251" name="Rectangle 3"/>
          <p:cNvSpPr>
            <a:spLocks noGrp="1" noChangeArrowheads="1"/>
          </p:cNvSpPr>
          <p:nvPr>
            <p:ph idx="1"/>
          </p:nvPr>
        </p:nvSpPr>
        <p:spPr>
          <a:xfrm>
            <a:off x="0" y="1447800"/>
            <a:ext cx="9144000" cy="5410200"/>
          </a:xfrm>
        </p:spPr>
        <p:txBody>
          <a:bodyPr/>
          <a:lstStyle/>
          <a:p>
            <a:pPr eaLnBrk="1" hangingPunct="1">
              <a:lnSpc>
                <a:spcPct val="90000"/>
              </a:lnSpc>
            </a:pPr>
            <a:r>
              <a:rPr lang="en-NZ" sz="1500" smtClean="0"/>
              <a:t>Is rare; Preceded by trauma, usually single vertebra from T8-L4</a:t>
            </a:r>
          </a:p>
          <a:p>
            <a:pPr eaLnBrk="1" hangingPunct="1">
              <a:lnSpc>
                <a:spcPct val="90000"/>
              </a:lnSpc>
            </a:pPr>
            <a:endParaRPr lang="en-NZ" sz="1500" smtClean="0"/>
          </a:p>
          <a:p>
            <a:pPr eaLnBrk="1" hangingPunct="1">
              <a:lnSpc>
                <a:spcPct val="90000"/>
              </a:lnSpc>
            </a:pPr>
            <a:r>
              <a:rPr lang="en-NZ" sz="1500" smtClean="0"/>
              <a:t>Osteonecrosis and collapse of the vertebral body</a:t>
            </a:r>
          </a:p>
          <a:p>
            <a:pPr eaLnBrk="1" hangingPunct="1">
              <a:lnSpc>
                <a:spcPct val="90000"/>
              </a:lnSpc>
            </a:pPr>
            <a:endParaRPr lang="en-NZ" sz="1500" smtClean="0"/>
          </a:p>
          <a:p>
            <a:pPr eaLnBrk="1" hangingPunct="1">
              <a:lnSpc>
                <a:spcPct val="90000"/>
              </a:lnSpc>
            </a:pPr>
            <a:r>
              <a:rPr lang="en-NZ" sz="1500" smtClean="0"/>
              <a:t>Kummen described in 1895:  3 phases: I Injury</a:t>
            </a:r>
          </a:p>
          <a:p>
            <a:pPr eaLnBrk="1" hangingPunct="1">
              <a:lnSpc>
                <a:spcPct val="90000"/>
              </a:lnSpc>
            </a:pPr>
            <a:r>
              <a:rPr lang="en-NZ" sz="1500" smtClean="0"/>
              <a:t>                                                              II Chronic Pain [6-8 months]</a:t>
            </a:r>
          </a:p>
          <a:p>
            <a:pPr eaLnBrk="1" hangingPunct="1">
              <a:lnSpc>
                <a:spcPct val="90000"/>
              </a:lnSpc>
            </a:pPr>
            <a:r>
              <a:rPr lang="en-NZ" sz="1500" smtClean="0"/>
              <a:t>                                                             III Deformity due to collapse</a:t>
            </a:r>
          </a:p>
          <a:p>
            <a:pPr eaLnBrk="1" hangingPunct="1">
              <a:lnSpc>
                <a:spcPct val="90000"/>
              </a:lnSpc>
            </a:pPr>
            <a:endParaRPr lang="en-NZ" sz="1500" smtClean="0"/>
          </a:p>
          <a:p>
            <a:pPr eaLnBrk="1" hangingPunct="1">
              <a:lnSpc>
                <a:spcPct val="90000"/>
              </a:lnSpc>
            </a:pPr>
            <a:r>
              <a:rPr lang="en-NZ" sz="1500" smtClean="0"/>
              <a:t>With the advent of X ray:  initial injury and radiograph = Normal</a:t>
            </a:r>
          </a:p>
          <a:p>
            <a:pPr eaLnBrk="1" hangingPunct="1">
              <a:lnSpc>
                <a:spcPct val="90000"/>
              </a:lnSpc>
            </a:pPr>
            <a:endParaRPr lang="en-NZ" sz="1500" smtClean="0"/>
          </a:p>
          <a:p>
            <a:pPr eaLnBrk="1" hangingPunct="1">
              <a:lnSpc>
                <a:spcPct val="90000"/>
              </a:lnSpc>
            </a:pPr>
            <a:r>
              <a:rPr lang="en-NZ" sz="1500" smtClean="0"/>
              <a:t>More common in Elderly patients</a:t>
            </a:r>
          </a:p>
          <a:p>
            <a:pPr eaLnBrk="1" hangingPunct="1">
              <a:lnSpc>
                <a:spcPct val="90000"/>
              </a:lnSpc>
            </a:pPr>
            <a:endParaRPr lang="en-NZ" sz="1500" smtClean="0"/>
          </a:p>
          <a:p>
            <a:pPr eaLnBrk="1" hangingPunct="1">
              <a:lnSpc>
                <a:spcPct val="90000"/>
              </a:lnSpc>
            </a:pPr>
            <a:r>
              <a:rPr lang="en-NZ" sz="1500" smtClean="0"/>
              <a:t>Histopath: AVN of vertebra</a:t>
            </a:r>
          </a:p>
          <a:p>
            <a:pPr eaLnBrk="1" hangingPunct="1">
              <a:lnSpc>
                <a:spcPct val="90000"/>
              </a:lnSpc>
            </a:pPr>
            <a:endParaRPr lang="en-NZ" sz="1500" smtClean="0"/>
          </a:p>
          <a:p>
            <a:pPr eaLnBrk="1" hangingPunct="1">
              <a:lnSpc>
                <a:spcPct val="90000"/>
              </a:lnSpc>
            </a:pPr>
            <a:r>
              <a:rPr lang="en-NZ" sz="1500" smtClean="0"/>
              <a:t>D/D: Osteoporosis, II, Myeloma, Infection.</a:t>
            </a:r>
          </a:p>
          <a:p>
            <a:pPr eaLnBrk="1" hangingPunct="1">
              <a:lnSpc>
                <a:spcPct val="90000"/>
              </a:lnSpc>
            </a:pPr>
            <a:endParaRPr lang="en-NZ" sz="1500" smtClean="0"/>
          </a:p>
          <a:p>
            <a:pPr eaLnBrk="1" hangingPunct="1">
              <a:lnSpc>
                <a:spcPct val="90000"/>
              </a:lnSpc>
            </a:pPr>
            <a:r>
              <a:rPr lang="en-NZ" sz="1500" smtClean="0"/>
              <a:t>MRI:  </a:t>
            </a:r>
            <a:r>
              <a:rPr lang="en-NZ" sz="1500" b="1" u="sng" smtClean="0"/>
              <a:t>Intravertebral vaccuum is + highly suggestive</a:t>
            </a:r>
            <a:r>
              <a:rPr lang="en-NZ" sz="1500" smtClean="0"/>
              <a:t> of  Kummels.  </a:t>
            </a:r>
          </a:p>
          <a:p>
            <a:pPr eaLnBrk="1" hangingPunct="1">
              <a:lnSpc>
                <a:spcPct val="90000"/>
              </a:lnSpc>
            </a:pPr>
            <a:endParaRPr lang="en-NZ" sz="1500" smtClean="0"/>
          </a:p>
          <a:p>
            <a:pPr eaLnBrk="1" hangingPunct="1">
              <a:lnSpc>
                <a:spcPct val="90000"/>
              </a:lnSpc>
            </a:pPr>
            <a:r>
              <a:rPr lang="en-NZ" sz="1500" smtClean="0"/>
              <a:t>            </a:t>
            </a:r>
            <a:endParaRPr lang="en-AU" sz="150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sc00016 copy"/>
          <p:cNvPicPr>
            <a:picLocks noChangeAspect="1" noChangeArrowheads="1"/>
          </p:cNvPicPr>
          <p:nvPr/>
        </p:nvPicPr>
        <p:blipFill>
          <a:blip r:embed="rId2"/>
          <a:srcRect/>
          <a:stretch>
            <a:fillRect/>
          </a:stretch>
        </p:blipFill>
        <p:spPr bwMode="auto">
          <a:xfrm>
            <a:off x="633413" y="55563"/>
            <a:ext cx="7875587" cy="6745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NZ" smtClean="0">
                <a:solidFill>
                  <a:srgbClr val="FC0A04"/>
                </a:solidFill>
              </a:rPr>
              <a:t>Methylprednisolone</a:t>
            </a:r>
            <a:endParaRPr lang="en-AU" smtClean="0">
              <a:solidFill>
                <a:srgbClr val="FC0A04"/>
              </a:solidFill>
            </a:endParaRPr>
          </a:p>
        </p:txBody>
      </p:sp>
      <p:sp>
        <p:nvSpPr>
          <p:cNvPr id="10243" name="Rectangle 3"/>
          <p:cNvSpPr>
            <a:spLocks noGrp="1" noChangeArrowheads="1"/>
          </p:cNvSpPr>
          <p:nvPr>
            <p:ph idx="1"/>
          </p:nvPr>
        </p:nvSpPr>
        <p:spPr/>
        <p:txBody>
          <a:bodyPr/>
          <a:lstStyle/>
          <a:p>
            <a:pPr eaLnBrk="1" hangingPunct="1"/>
            <a:r>
              <a:rPr lang="en-NZ" sz="1700" smtClean="0"/>
              <a:t>NASCIS: 1997</a:t>
            </a:r>
          </a:p>
          <a:p>
            <a:pPr eaLnBrk="1" hangingPunct="1"/>
            <a:endParaRPr lang="en-NZ" sz="1700" smtClean="0"/>
          </a:p>
          <a:p>
            <a:pPr eaLnBrk="1" hangingPunct="1"/>
            <a:r>
              <a:rPr lang="en-NZ" sz="1700" smtClean="0"/>
              <a:t>Within 8 hrs: Loading dose of MP IV bolus 30 mg/Kg</a:t>
            </a:r>
          </a:p>
          <a:p>
            <a:pPr eaLnBrk="1" hangingPunct="1"/>
            <a:r>
              <a:rPr lang="en-NZ" sz="1700" smtClean="0"/>
              <a:t>                      5.4 mg/kg hourly for 24 hrs IV infusion</a:t>
            </a:r>
          </a:p>
          <a:p>
            <a:pPr eaLnBrk="1" hangingPunct="1"/>
            <a:endParaRPr lang="en-NZ" sz="1700" smtClean="0"/>
          </a:p>
          <a:p>
            <a:pPr eaLnBrk="1" hangingPunct="1"/>
            <a:r>
              <a:rPr lang="en-NZ" sz="1700" smtClean="0"/>
              <a:t>&lt;3 hrs: Give for 24 hrs; 3-8 hrs = 48 hrs.</a:t>
            </a:r>
          </a:p>
          <a:p>
            <a:pPr eaLnBrk="1" hangingPunct="1"/>
            <a:endParaRPr lang="en-NZ" sz="1700" smtClean="0"/>
          </a:p>
          <a:p>
            <a:pPr eaLnBrk="1" hangingPunct="1"/>
            <a:r>
              <a:rPr lang="en-NZ" sz="1700" smtClean="0"/>
              <a:t>Presently: Questioned</a:t>
            </a:r>
          </a:p>
          <a:p>
            <a:pPr eaLnBrk="1" hangingPunct="1"/>
            <a:r>
              <a:rPr lang="en-AU" sz="1700" smtClean="0"/>
              <a:t>                 High complication in operated group</a:t>
            </a:r>
          </a:p>
          <a:p>
            <a:pPr eaLnBrk="1" hangingPunct="1"/>
            <a:endParaRPr lang="en-AU" sz="1700" smtClean="0"/>
          </a:p>
          <a:p>
            <a:pPr eaLnBrk="1" hangingPunct="1"/>
            <a:r>
              <a:rPr lang="en-AU" sz="1700" smtClean="0"/>
              <a:t>Still useful: in Pathological lesions</a:t>
            </a:r>
          </a:p>
          <a:p>
            <a:pPr eaLnBrk="1" hangingPunct="1"/>
            <a:r>
              <a:rPr lang="en-AU" sz="1700" smtClean="0"/>
              <a:t>                   Head injuries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28600"/>
            <a:ext cx="8229600" cy="1143000"/>
          </a:xfrm>
        </p:spPr>
        <p:txBody>
          <a:bodyPr/>
          <a:lstStyle/>
          <a:p>
            <a:r>
              <a:rPr lang="en-NZ" dirty="0" smtClean="0"/>
              <a:t>Low back pain</a:t>
            </a:r>
            <a:endParaRPr lang="en-NZ" dirty="0"/>
          </a:p>
        </p:txBody>
      </p:sp>
      <p:sp>
        <p:nvSpPr>
          <p:cNvPr id="4" name="Text Placeholder 3"/>
          <p:cNvSpPr>
            <a:spLocks noGrp="1"/>
          </p:cNvSpPr>
          <p:nvPr>
            <p:ph type="body" idx="1"/>
          </p:nvPr>
        </p:nvSpPr>
        <p:spPr>
          <a:xfrm>
            <a:off x="457200" y="1447800"/>
            <a:ext cx="4040188" cy="659352"/>
          </a:xfrm>
        </p:spPr>
        <p:txBody>
          <a:bodyPr/>
          <a:lstStyle/>
          <a:p>
            <a:r>
              <a:rPr lang="en-NZ" dirty="0" smtClean="0"/>
              <a:t>I Mechanical</a:t>
            </a:r>
            <a:endParaRPr lang="en-NZ" dirty="0"/>
          </a:p>
        </p:txBody>
      </p:sp>
      <p:sp>
        <p:nvSpPr>
          <p:cNvPr id="7" name="Text Placeholder 6"/>
          <p:cNvSpPr>
            <a:spLocks noGrp="1"/>
          </p:cNvSpPr>
          <p:nvPr>
            <p:ph type="body" sz="half" idx="3"/>
          </p:nvPr>
        </p:nvSpPr>
        <p:spPr/>
        <p:txBody>
          <a:bodyPr>
            <a:normAutofit fontScale="92500"/>
          </a:bodyPr>
          <a:lstStyle/>
          <a:p>
            <a:r>
              <a:rPr lang="en-NZ" dirty="0" smtClean="0"/>
              <a:t>II  Non-mechanical, specific</a:t>
            </a:r>
            <a:endParaRPr lang="en-NZ" dirty="0"/>
          </a:p>
        </p:txBody>
      </p:sp>
      <p:sp>
        <p:nvSpPr>
          <p:cNvPr id="6" name="Content Placeholder 5"/>
          <p:cNvSpPr>
            <a:spLocks noGrp="1"/>
          </p:cNvSpPr>
          <p:nvPr>
            <p:ph sz="quarter" idx="2"/>
          </p:nvPr>
        </p:nvSpPr>
        <p:spPr>
          <a:xfrm>
            <a:off x="457200" y="2057400"/>
            <a:ext cx="4040188" cy="3235325"/>
          </a:xfrm>
        </p:spPr>
        <p:txBody>
          <a:bodyPr>
            <a:normAutofit fontScale="77500" lnSpcReduction="20000"/>
          </a:bodyPr>
          <a:lstStyle/>
          <a:p>
            <a:r>
              <a:rPr lang="en-NZ" dirty="0" smtClean="0">
                <a:solidFill>
                  <a:srgbClr val="FF0000"/>
                </a:solidFill>
              </a:rPr>
              <a:t>1. </a:t>
            </a:r>
            <a:r>
              <a:rPr lang="en-NZ" dirty="0" err="1" smtClean="0">
                <a:solidFill>
                  <a:srgbClr val="FF0000"/>
                </a:solidFill>
              </a:rPr>
              <a:t>Discogenic</a:t>
            </a:r>
            <a:endParaRPr lang="en-NZ" dirty="0" smtClean="0">
              <a:solidFill>
                <a:srgbClr val="FF0000"/>
              </a:solidFill>
            </a:endParaRPr>
          </a:p>
          <a:p>
            <a:endParaRPr lang="en-NZ" dirty="0" smtClean="0">
              <a:solidFill>
                <a:srgbClr val="FF0000"/>
              </a:solidFill>
            </a:endParaRPr>
          </a:p>
          <a:p>
            <a:r>
              <a:rPr lang="en-NZ" dirty="0" smtClean="0">
                <a:solidFill>
                  <a:srgbClr val="FF0000"/>
                </a:solidFill>
              </a:rPr>
              <a:t>2. Degenerative</a:t>
            </a:r>
            <a:br>
              <a:rPr lang="en-NZ" dirty="0" smtClean="0">
                <a:solidFill>
                  <a:srgbClr val="FF0000"/>
                </a:solidFill>
              </a:rPr>
            </a:br>
            <a:r>
              <a:rPr lang="en-NZ" dirty="0" smtClean="0">
                <a:solidFill>
                  <a:srgbClr val="FF0000"/>
                </a:solidFill>
              </a:rPr>
              <a:t>      </a:t>
            </a:r>
            <a:r>
              <a:rPr lang="en-NZ" dirty="0" err="1" smtClean="0">
                <a:solidFill>
                  <a:srgbClr val="FF0000"/>
                </a:solidFill>
              </a:rPr>
              <a:t>Facetal</a:t>
            </a:r>
            <a:r>
              <a:rPr lang="en-NZ" dirty="0" smtClean="0">
                <a:solidFill>
                  <a:srgbClr val="FF0000"/>
                </a:solidFill>
              </a:rPr>
              <a:t> joint arthritis</a:t>
            </a:r>
          </a:p>
          <a:p>
            <a:endParaRPr lang="en-NZ" dirty="0" smtClean="0">
              <a:solidFill>
                <a:srgbClr val="FF0000"/>
              </a:solidFill>
            </a:endParaRPr>
          </a:p>
          <a:p>
            <a:r>
              <a:rPr lang="en-NZ" dirty="0" smtClean="0">
                <a:solidFill>
                  <a:srgbClr val="FF0000"/>
                </a:solidFill>
              </a:rPr>
              <a:t>3. Instability</a:t>
            </a:r>
          </a:p>
          <a:p>
            <a:endParaRPr lang="en-NZ" dirty="0" smtClean="0">
              <a:solidFill>
                <a:srgbClr val="FF0000"/>
              </a:solidFill>
            </a:endParaRPr>
          </a:p>
          <a:p>
            <a:r>
              <a:rPr lang="en-NZ" dirty="0" smtClean="0">
                <a:solidFill>
                  <a:srgbClr val="FF0000"/>
                </a:solidFill>
              </a:rPr>
              <a:t>4. Failed back surgery</a:t>
            </a:r>
          </a:p>
          <a:p>
            <a:endParaRPr lang="en-NZ" dirty="0" smtClean="0">
              <a:solidFill>
                <a:srgbClr val="FF0000"/>
              </a:solidFill>
            </a:endParaRPr>
          </a:p>
          <a:p>
            <a:r>
              <a:rPr lang="en-NZ" dirty="0" smtClean="0">
                <a:solidFill>
                  <a:srgbClr val="FF0000"/>
                </a:solidFill>
              </a:rPr>
              <a:t>5. Osteoporotic fracture</a:t>
            </a:r>
          </a:p>
          <a:p>
            <a:endParaRPr lang="en-NZ" dirty="0" smtClean="0">
              <a:solidFill>
                <a:srgbClr val="FF0000"/>
              </a:solidFill>
            </a:endParaRPr>
          </a:p>
          <a:p>
            <a:r>
              <a:rPr lang="en-NZ" dirty="0" smtClean="0">
                <a:solidFill>
                  <a:srgbClr val="FF0000"/>
                </a:solidFill>
              </a:rPr>
              <a:t>6. </a:t>
            </a:r>
            <a:r>
              <a:rPr lang="en-NZ" dirty="0" err="1" smtClean="0">
                <a:solidFill>
                  <a:srgbClr val="FF0000"/>
                </a:solidFill>
              </a:rPr>
              <a:t>Spondylolysis</a:t>
            </a:r>
            <a:r>
              <a:rPr lang="en-NZ" dirty="0" smtClean="0">
                <a:solidFill>
                  <a:srgbClr val="FF0000"/>
                </a:solidFill>
              </a:rPr>
              <a:t>/</a:t>
            </a:r>
            <a:r>
              <a:rPr lang="en-NZ" dirty="0" err="1" smtClean="0">
                <a:solidFill>
                  <a:srgbClr val="FF0000"/>
                </a:solidFill>
              </a:rPr>
              <a:t>Listhesis</a:t>
            </a:r>
            <a:endParaRPr lang="en-NZ" dirty="0" smtClean="0">
              <a:solidFill>
                <a:srgbClr val="FF0000"/>
              </a:solidFill>
            </a:endParaRPr>
          </a:p>
          <a:p>
            <a:endParaRPr lang="en-NZ" dirty="0" smtClean="0">
              <a:solidFill>
                <a:srgbClr val="FF0000"/>
              </a:solidFill>
            </a:endParaRPr>
          </a:p>
          <a:p>
            <a:endParaRPr lang="en-NZ" dirty="0">
              <a:solidFill>
                <a:srgbClr val="FF0000"/>
              </a:solidFill>
            </a:endParaRPr>
          </a:p>
        </p:txBody>
      </p:sp>
      <p:sp>
        <p:nvSpPr>
          <p:cNvPr id="8" name="Content Placeholder 7"/>
          <p:cNvSpPr>
            <a:spLocks noGrp="1"/>
          </p:cNvSpPr>
          <p:nvPr>
            <p:ph sz="quarter" idx="4"/>
          </p:nvPr>
        </p:nvSpPr>
        <p:spPr>
          <a:xfrm>
            <a:off x="4724400" y="2590800"/>
            <a:ext cx="4041775" cy="2473325"/>
          </a:xfrm>
        </p:spPr>
        <p:txBody>
          <a:bodyPr/>
          <a:lstStyle/>
          <a:p>
            <a:r>
              <a:rPr lang="en-NZ" dirty="0" smtClean="0"/>
              <a:t>1. Infection</a:t>
            </a:r>
          </a:p>
          <a:p>
            <a:endParaRPr lang="en-NZ" dirty="0" smtClean="0"/>
          </a:p>
          <a:p>
            <a:r>
              <a:rPr lang="en-NZ" dirty="0" smtClean="0"/>
              <a:t>2. </a:t>
            </a:r>
            <a:r>
              <a:rPr lang="en-NZ" dirty="0" err="1" smtClean="0"/>
              <a:t>Tumor</a:t>
            </a:r>
            <a:endParaRPr lang="en-NZ" dirty="0" smtClean="0"/>
          </a:p>
          <a:p>
            <a:endParaRPr lang="en-NZ" dirty="0" smtClean="0"/>
          </a:p>
          <a:p>
            <a:r>
              <a:rPr lang="en-NZ" dirty="0" smtClean="0"/>
              <a:t>3. Inflammation</a:t>
            </a:r>
            <a:endParaRPr lang="en-NZ" dirty="0"/>
          </a:p>
        </p:txBody>
      </p:sp>
      <p:sp>
        <p:nvSpPr>
          <p:cNvPr id="9" name="TextBox 8"/>
          <p:cNvSpPr txBox="1"/>
          <p:nvPr/>
        </p:nvSpPr>
        <p:spPr>
          <a:xfrm>
            <a:off x="457200" y="5257800"/>
            <a:ext cx="5334000" cy="1384995"/>
          </a:xfrm>
          <a:prstGeom prst="rect">
            <a:avLst/>
          </a:prstGeom>
          <a:noFill/>
        </p:spPr>
        <p:txBody>
          <a:bodyPr wrap="square" rtlCol="0">
            <a:spAutoFit/>
          </a:bodyPr>
          <a:lstStyle/>
          <a:p>
            <a:r>
              <a:rPr lang="en-NZ" sz="2400" b="1" dirty="0" smtClean="0"/>
              <a:t>III: Non-mechanical and non-specific</a:t>
            </a:r>
          </a:p>
          <a:p>
            <a:r>
              <a:rPr lang="en-NZ" dirty="0" smtClean="0"/>
              <a:t>1.</a:t>
            </a:r>
            <a:r>
              <a:rPr lang="en-NZ" dirty="0" smtClean="0">
                <a:solidFill>
                  <a:srgbClr val="FF0000"/>
                </a:solidFill>
              </a:rPr>
              <a:t>CRPS</a:t>
            </a:r>
          </a:p>
          <a:p>
            <a:r>
              <a:rPr lang="en-NZ" dirty="0" smtClean="0">
                <a:solidFill>
                  <a:srgbClr val="FF0000"/>
                </a:solidFill>
              </a:rPr>
              <a:t>2.Non-specific pain</a:t>
            </a:r>
            <a:endParaRPr lang="en-NZ" dirty="0">
              <a:solidFill>
                <a:srgbClr val="FF000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NZ"/>
          </a:p>
        </p:txBody>
      </p:sp>
      <p:sp>
        <p:nvSpPr>
          <p:cNvPr id="5" name="Content Placeholder 4"/>
          <p:cNvSpPr>
            <a:spLocks noGrp="1"/>
          </p:cNvSpPr>
          <p:nvPr>
            <p:ph sz="half" idx="1"/>
          </p:nvPr>
        </p:nvSpPr>
        <p:spPr/>
        <p:txBody>
          <a:bodyPr/>
          <a:lstStyle/>
          <a:p>
            <a:endParaRPr lang="en-NZ"/>
          </a:p>
        </p:txBody>
      </p:sp>
      <p:pic>
        <p:nvPicPr>
          <p:cNvPr id="1028" name="Picture 4" descr="C:\Users\sriram\Desktop\PT.jpg"/>
          <p:cNvPicPr>
            <a:picLocks noGrp="1" noChangeAspect="1" noChangeArrowheads="1"/>
          </p:cNvPicPr>
          <p:nvPr>
            <p:ph sz="half" idx="2"/>
          </p:nvPr>
        </p:nvPicPr>
        <p:blipFill>
          <a:blip r:embed="rId2"/>
          <a:srcRect/>
          <a:stretch>
            <a:fillRect/>
          </a:stretch>
        </p:blipFill>
        <p:spPr bwMode="auto">
          <a:xfrm>
            <a:off x="4268581" y="1828800"/>
            <a:ext cx="4163176" cy="4800599"/>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i="1" dirty="0" smtClean="0"/>
              <a:t>Chiropractors</a:t>
            </a:r>
            <a:br>
              <a:rPr lang="en-NZ" i="1" dirty="0" smtClean="0"/>
            </a:br>
            <a:endParaRPr lang="en-NZ" dirty="0"/>
          </a:p>
        </p:txBody>
      </p:sp>
      <p:sp>
        <p:nvSpPr>
          <p:cNvPr id="3" name="Content Placeholder 2"/>
          <p:cNvSpPr>
            <a:spLocks noGrp="1"/>
          </p:cNvSpPr>
          <p:nvPr>
            <p:ph idx="1"/>
          </p:nvPr>
        </p:nvSpPr>
        <p:spPr/>
        <p:txBody>
          <a:bodyPr>
            <a:normAutofit fontScale="70000" lnSpcReduction="20000"/>
          </a:bodyPr>
          <a:lstStyle/>
          <a:p>
            <a:r>
              <a:rPr lang="en-NZ" i="1" dirty="0" smtClean="0"/>
              <a:t>have been the main practitioners of spinal manipulative therapy, with</a:t>
            </a:r>
          </a:p>
          <a:p>
            <a:r>
              <a:rPr lang="en-NZ" i="1" dirty="0" smtClean="0"/>
              <a:t>osteopaths and physical therapists providing a smaller fraction of these services. </a:t>
            </a:r>
          </a:p>
          <a:p>
            <a:endParaRPr lang="en-NZ" i="1" dirty="0" smtClean="0"/>
          </a:p>
          <a:p>
            <a:r>
              <a:rPr lang="en-NZ" i="1" dirty="0" smtClean="0"/>
              <a:t>Theories explaining the mode of action of spinal manipulative therapy are largely preliminary and have focused on the mechanical effects of manipulative forces on the spine and neurologic responses to manipulation. </a:t>
            </a:r>
          </a:p>
          <a:p>
            <a:endParaRPr lang="en-NZ" i="1" dirty="0" smtClean="0"/>
          </a:p>
          <a:p>
            <a:r>
              <a:rPr lang="en-NZ" i="1" dirty="0" smtClean="0"/>
              <a:t>The effects of spinal manipulation on patients with both acute and chronic low back pain have been investigated in randomized clinical trials. </a:t>
            </a:r>
          </a:p>
          <a:p>
            <a:endParaRPr lang="en-NZ" i="1" dirty="0" smtClean="0"/>
          </a:p>
          <a:p>
            <a:r>
              <a:rPr lang="en-NZ" i="1" dirty="0" smtClean="0"/>
              <a:t>Most reviews of these trials indicate that spinal manipulative therapy provides some short-term benefit to patients, especially with acute low back pain.</a:t>
            </a:r>
            <a:endParaRPr lang="en-NZ"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Spinal Manipulation</a:t>
            </a:r>
            <a:endParaRPr lang="en-NZ" dirty="0"/>
          </a:p>
        </p:txBody>
      </p:sp>
      <p:sp>
        <p:nvSpPr>
          <p:cNvPr id="3" name="Content Placeholder 2"/>
          <p:cNvSpPr>
            <a:spLocks noGrp="1"/>
          </p:cNvSpPr>
          <p:nvPr>
            <p:ph idx="1"/>
          </p:nvPr>
        </p:nvSpPr>
        <p:spPr/>
        <p:txBody>
          <a:bodyPr>
            <a:noAutofit/>
          </a:bodyPr>
          <a:lstStyle/>
          <a:p>
            <a:r>
              <a:rPr lang="en-NZ" sz="1600" b="1" dirty="0" smtClean="0"/>
              <a:t>3</a:t>
            </a:r>
            <a:r>
              <a:rPr lang="en-NZ" sz="1600" dirty="0" smtClean="0"/>
              <a:t> broad categories:</a:t>
            </a:r>
          </a:p>
          <a:p>
            <a:r>
              <a:rPr lang="en-NZ" sz="1600" dirty="0" smtClean="0"/>
              <a:t>therapeutic massage, mobilization, and manipulative procedures</a:t>
            </a:r>
          </a:p>
          <a:p>
            <a:endParaRPr lang="en-NZ" sz="1600" dirty="0" smtClean="0"/>
          </a:p>
          <a:p>
            <a:endParaRPr lang="en-NZ" sz="1600" dirty="0" smtClean="0"/>
          </a:p>
          <a:p>
            <a:r>
              <a:rPr lang="en-NZ" sz="1600" dirty="0" smtClean="0"/>
              <a:t>Massage includes manual procedures applied to the spinal soft tissues without causing joint</a:t>
            </a:r>
          </a:p>
          <a:p>
            <a:r>
              <a:rPr lang="en-NZ" sz="1600" dirty="0" smtClean="0"/>
              <a:t>movement, such as deep tissue massage, acupressure, muscle </a:t>
            </a:r>
            <a:r>
              <a:rPr lang="en-NZ" sz="1600" dirty="0" err="1" smtClean="0"/>
              <a:t>stimulation,and</a:t>
            </a:r>
            <a:r>
              <a:rPr lang="en-NZ" sz="1600" dirty="0" smtClean="0"/>
              <a:t> relaxation methods. </a:t>
            </a:r>
          </a:p>
          <a:p>
            <a:endParaRPr lang="en-NZ" sz="1600" dirty="0" smtClean="0"/>
          </a:p>
          <a:p>
            <a:r>
              <a:rPr lang="en-NZ" sz="1600" dirty="0" smtClean="0"/>
              <a:t>Mobilization generally refers to procedures that exert stretching, traction, or pressure on the spine within or at the limit of active range of motion. They usually consist of passive force exerted by the clinician on the joint but may require active contraction of specific muscles by the patient to assist in the motion. </a:t>
            </a:r>
          </a:p>
          <a:p>
            <a:endParaRPr lang="en-NZ" sz="1600" dirty="0" smtClean="0"/>
          </a:p>
          <a:p>
            <a:r>
              <a:rPr lang="en-NZ" sz="1600" dirty="0" smtClean="0"/>
              <a:t>Spinal manipulation usually requires application of a quick, </a:t>
            </a:r>
            <a:r>
              <a:rPr lang="en-NZ" sz="1600" dirty="0" err="1" smtClean="0"/>
              <a:t>highvelocity</a:t>
            </a:r>
            <a:r>
              <a:rPr lang="en-NZ" sz="1600" dirty="0" smtClean="0"/>
              <a:t>, short-amplitude force, either directly or indirectly, to the spine.</a:t>
            </a:r>
          </a:p>
          <a:p>
            <a:r>
              <a:rPr lang="en-NZ" sz="1600" dirty="0" smtClean="0"/>
              <a:t> Most of these techniques involve so-called short levers directed at the vertebral processes (</a:t>
            </a:r>
            <a:r>
              <a:rPr lang="en-NZ" sz="1600" dirty="0" err="1" smtClean="0"/>
              <a:t>eg</a:t>
            </a:r>
            <a:r>
              <a:rPr lang="en-NZ" sz="1600" dirty="0" smtClean="0"/>
              <a:t>, </a:t>
            </a:r>
            <a:r>
              <a:rPr lang="en-NZ" sz="1600" dirty="0" err="1" smtClean="0"/>
              <a:t>spinous</a:t>
            </a:r>
            <a:r>
              <a:rPr lang="en-NZ" sz="1600" dirty="0" smtClean="0"/>
              <a:t>, transverse, </a:t>
            </a:r>
            <a:r>
              <a:rPr lang="en-NZ" sz="1600" dirty="0" err="1" smtClean="0"/>
              <a:t>mammillary</a:t>
            </a:r>
            <a:r>
              <a:rPr lang="en-NZ" sz="1600" dirty="0" smtClean="0"/>
              <a:t>, </a:t>
            </a:r>
            <a:r>
              <a:rPr lang="en-NZ" sz="1600" dirty="0" err="1" smtClean="0"/>
              <a:t>articular</a:t>
            </a:r>
            <a:r>
              <a:rPr lang="en-NZ" sz="1600" dirty="0" smtClean="0"/>
              <a:t>) to apply force to a specific spinal segment. </a:t>
            </a:r>
            <a:endParaRPr lang="en-NZ" sz="16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NZ"/>
          </a:p>
        </p:txBody>
      </p:sp>
      <p:sp>
        <p:nvSpPr>
          <p:cNvPr id="3" name="Content Placeholder 2"/>
          <p:cNvSpPr>
            <a:spLocks noGrp="1"/>
          </p:cNvSpPr>
          <p:nvPr>
            <p:ph sz="half" idx="1"/>
          </p:nvPr>
        </p:nvSpPr>
        <p:spPr/>
        <p:txBody>
          <a:bodyPr>
            <a:noAutofit/>
          </a:bodyPr>
          <a:lstStyle/>
          <a:p>
            <a:r>
              <a:rPr lang="en-NZ" sz="1600" dirty="0" smtClean="0"/>
              <a:t>So-called long lever techniques consist of force applied to an extremity (</a:t>
            </a:r>
            <a:r>
              <a:rPr lang="en-NZ" sz="1600" dirty="0" err="1" smtClean="0"/>
              <a:t>eg</a:t>
            </a:r>
            <a:r>
              <a:rPr lang="en-NZ" sz="1600" dirty="0" smtClean="0"/>
              <a:t>, arm, shoulder, hip, leg) to move the spine indirectly. </a:t>
            </a:r>
          </a:p>
          <a:p>
            <a:endParaRPr lang="en-NZ" sz="1600" dirty="0" smtClean="0"/>
          </a:p>
          <a:p>
            <a:r>
              <a:rPr lang="en-NZ" sz="1600" dirty="0" smtClean="0"/>
              <a:t> The movement is often accompanied by an audible sound that may be attributable to joint </a:t>
            </a:r>
            <a:r>
              <a:rPr lang="en-NZ" sz="1600" dirty="0" err="1" smtClean="0"/>
              <a:t>cavitation</a:t>
            </a:r>
            <a:r>
              <a:rPr lang="en-NZ" sz="1600" dirty="0" smtClean="0"/>
              <a:t>, 8 which is the release of tissue gas (probably nitrogen) into the joint space as the result of a vacuum created by the manipulative thrust. </a:t>
            </a:r>
          </a:p>
          <a:p>
            <a:endParaRPr lang="en-NZ" sz="1600" dirty="0" smtClean="0"/>
          </a:p>
          <a:p>
            <a:r>
              <a:rPr lang="en-NZ" sz="1600" dirty="0" smtClean="0"/>
              <a:t> Acupressure and soft-tissue massage may be done in preparation for manipulation or as the sole method of treatment. </a:t>
            </a:r>
          </a:p>
          <a:p>
            <a:endParaRPr lang="en-NZ" sz="1600" dirty="0" smtClean="0"/>
          </a:p>
          <a:p>
            <a:endParaRPr lang="en-NZ" sz="1600" dirty="0" smtClean="0"/>
          </a:p>
          <a:p>
            <a:endParaRPr lang="en-NZ" sz="1600" dirty="0"/>
          </a:p>
        </p:txBody>
      </p:sp>
      <p:pic>
        <p:nvPicPr>
          <p:cNvPr id="1026" name="Picture 2"/>
          <p:cNvPicPr>
            <a:picLocks noGrp="1" noChangeAspect="1" noChangeArrowheads="1"/>
          </p:cNvPicPr>
          <p:nvPr>
            <p:ph sz="half" idx="2"/>
          </p:nvPr>
        </p:nvPicPr>
        <p:blipFill>
          <a:blip r:embed="rId2"/>
          <a:stretch>
            <a:fillRect/>
          </a:stretch>
        </p:blipFill>
        <p:spPr bwMode="auto">
          <a:xfrm>
            <a:off x="5414962" y="2770981"/>
            <a:ext cx="2505075" cy="2733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Theory</a:t>
            </a:r>
            <a:endParaRPr lang="en-NZ" dirty="0"/>
          </a:p>
        </p:txBody>
      </p:sp>
      <p:sp>
        <p:nvSpPr>
          <p:cNvPr id="3" name="Content Placeholder 2"/>
          <p:cNvSpPr>
            <a:spLocks noGrp="1"/>
          </p:cNvSpPr>
          <p:nvPr>
            <p:ph idx="1"/>
          </p:nvPr>
        </p:nvSpPr>
        <p:spPr/>
        <p:txBody>
          <a:bodyPr>
            <a:noAutofit/>
          </a:bodyPr>
          <a:lstStyle/>
          <a:p>
            <a:r>
              <a:rPr lang="en-NZ" sz="1400" dirty="0" smtClean="0"/>
              <a:t>1.The </a:t>
            </a:r>
            <a:r>
              <a:rPr lang="en-NZ" sz="1400" dirty="0" err="1" smtClean="0"/>
              <a:t>manipulable</a:t>
            </a:r>
            <a:r>
              <a:rPr lang="en-NZ" sz="1400" dirty="0" smtClean="0"/>
              <a:t> lesion or </a:t>
            </a:r>
            <a:r>
              <a:rPr lang="en-NZ" sz="1400" dirty="0" err="1" smtClean="0"/>
              <a:t>subluxation</a:t>
            </a:r>
            <a:r>
              <a:rPr lang="en-NZ" sz="1400" dirty="0" smtClean="0"/>
              <a:t> in chiropractic terminology) was considered a bone out of place impacting either the vascular structures or spinal nerve roots.</a:t>
            </a:r>
          </a:p>
          <a:p>
            <a:endParaRPr lang="en-NZ" sz="1400" dirty="0" smtClean="0"/>
          </a:p>
          <a:p>
            <a:r>
              <a:rPr lang="en-NZ" sz="1400" dirty="0" smtClean="0"/>
              <a:t>2.Current theories of spinal pathology that incorporate concepts of abnormal spinal biomechanics and include neurophysiologic theories about reflex function and pain physiology.</a:t>
            </a:r>
          </a:p>
          <a:p>
            <a:endParaRPr lang="en-NZ" sz="1400" dirty="0" smtClean="0"/>
          </a:p>
          <a:p>
            <a:r>
              <a:rPr lang="en-NZ" sz="1400" dirty="0" smtClean="0"/>
              <a:t>3.Unit can display abnormal motion or become fixated (</a:t>
            </a:r>
            <a:r>
              <a:rPr lang="en-NZ" sz="1400" dirty="0" err="1" smtClean="0"/>
              <a:t>ie</a:t>
            </a:r>
            <a:r>
              <a:rPr lang="en-NZ" sz="1400" dirty="0" smtClean="0"/>
              <a:t>, mobility can be restricted within the normal physiologic range of joint motion). </a:t>
            </a:r>
          </a:p>
          <a:p>
            <a:endParaRPr lang="en-NZ" sz="1400" dirty="0" smtClean="0"/>
          </a:p>
          <a:p>
            <a:r>
              <a:rPr lang="en-NZ" sz="1400" dirty="0" smtClean="0"/>
              <a:t>Spinal manipulation also is accompanied by a reflex contraction of </a:t>
            </a:r>
            <a:r>
              <a:rPr lang="en-NZ" sz="1400" dirty="0" err="1" smtClean="0"/>
              <a:t>paraspinal</a:t>
            </a:r>
            <a:r>
              <a:rPr lang="en-NZ" sz="1400" dirty="0" smtClean="0"/>
              <a:t> musculature.</a:t>
            </a:r>
          </a:p>
          <a:p>
            <a:endParaRPr lang="en-NZ" sz="1400"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b="1" dirty="0" smtClean="0"/>
              <a:t>Summary</a:t>
            </a:r>
            <a:endParaRPr lang="en-NZ" dirty="0"/>
          </a:p>
        </p:txBody>
      </p:sp>
      <p:sp>
        <p:nvSpPr>
          <p:cNvPr id="3" name="Content Placeholder 2"/>
          <p:cNvSpPr>
            <a:spLocks noGrp="1"/>
          </p:cNvSpPr>
          <p:nvPr>
            <p:ph idx="1"/>
          </p:nvPr>
        </p:nvSpPr>
        <p:spPr/>
        <p:txBody>
          <a:bodyPr>
            <a:noAutofit/>
          </a:bodyPr>
          <a:lstStyle/>
          <a:p>
            <a:r>
              <a:rPr lang="en-NZ" sz="1600" dirty="0" smtClean="0"/>
              <a:t>Spinal manipulation is a common and generally safe method of lower back pain therapy. </a:t>
            </a:r>
          </a:p>
          <a:p>
            <a:endParaRPr lang="en-NZ" sz="1600" dirty="0" smtClean="0"/>
          </a:p>
          <a:p>
            <a:r>
              <a:rPr lang="en-NZ" sz="1600" dirty="0" smtClean="0"/>
              <a:t>SMT for acute and chronic back pain provides at least short-term benefits.</a:t>
            </a:r>
          </a:p>
          <a:p>
            <a:endParaRPr lang="en-NZ" sz="1600" dirty="0" smtClean="0"/>
          </a:p>
          <a:p>
            <a:r>
              <a:rPr lang="en-NZ" sz="1600" dirty="0" smtClean="0"/>
              <a:t>A high degree of acceptance of and satisfaction with such procedures. Because of this patient satisfaction</a:t>
            </a:r>
          </a:p>
          <a:p>
            <a:endParaRPr lang="en-NZ" sz="1600" dirty="0" smtClean="0"/>
          </a:p>
          <a:p>
            <a:r>
              <a:rPr lang="en-NZ" sz="1600" dirty="0" smtClean="0"/>
              <a:t>Identification of the mechanism through which manipulation affects symptoms is under</a:t>
            </a:r>
          </a:p>
          <a:p>
            <a:r>
              <a:rPr lang="en-NZ" sz="1600" dirty="0" smtClean="0"/>
              <a:t>increasing investigation. </a:t>
            </a:r>
          </a:p>
          <a:p>
            <a:endParaRPr lang="en-NZ" sz="1600" dirty="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b="1" dirty="0" smtClean="0"/>
              <a:t>Facet Joint Injections</a:t>
            </a:r>
            <a:endParaRPr lang="en-NZ" dirty="0"/>
          </a:p>
        </p:txBody>
      </p:sp>
      <p:sp>
        <p:nvSpPr>
          <p:cNvPr id="3" name="Content Placeholder 2"/>
          <p:cNvSpPr>
            <a:spLocks noGrp="1"/>
          </p:cNvSpPr>
          <p:nvPr>
            <p:ph sz="half" idx="1"/>
          </p:nvPr>
        </p:nvSpPr>
        <p:spPr/>
        <p:txBody>
          <a:bodyPr>
            <a:noAutofit/>
          </a:bodyPr>
          <a:lstStyle/>
          <a:p>
            <a:r>
              <a:rPr lang="en-NZ" sz="1400" dirty="0" smtClean="0"/>
              <a:t>Considerable disagreement exists about the role of the facet joints</a:t>
            </a:r>
          </a:p>
          <a:p>
            <a:endParaRPr lang="en-NZ" sz="1400" dirty="0" smtClean="0"/>
          </a:p>
          <a:p>
            <a:r>
              <a:rPr lang="en-NZ" sz="1400" dirty="0" smtClean="0"/>
              <a:t>No evidence supports the use of facet injections in the management of acute low back pain. </a:t>
            </a:r>
          </a:p>
          <a:p>
            <a:endParaRPr lang="en-NZ" sz="1400" dirty="0" smtClean="0"/>
          </a:p>
          <a:p>
            <a:r>
              <a:rPr lang="en-NZ" sz="1400" dirty="0" smtClean="0"/>
              <a:t>Facet injections may provide short-term functional improvement in patients with chronic low back pain; however, their long-term efficacy and superiority has not been established.</a:t>
            </a:r>
            <a:endParaRPr lang="en-NZ" sz="1400" dirty="0"/>
          </a:p>
        </p:txBody>
      </p:sp>
      <p:sp>
        <p:nvSpPr>
          <p:cNvPr id="4" name="Content Placeholder 3"/>
          <p:cNvSpPr>
            <a:spLocks noGrp="1"/>
          </p:cNvSpPr>
          <p:nvPr>
            <p:ph sz="half" idx="2"/>
          </p:nvPr>
        </p:nvSpPr>
        <p:spPr/>
        <p:txBody>
          <a:bodyPr>
            <a:noAutofit/>
          </a:bodyPr>
          <a:lstStyle/>
          <a:p>
            <a:r>
              <a:rPr lang="en-NZ" sz="1600" dirty="0" smtClean="0"/>
              <a:t>Epidural injections of corticosteroids</a:t>
            </a:r>
          </a:p>
          <a:p>
            <a:r>
              <a:rPr lang="en-NZ" sz="1600" dirty="0" smtClean="0"/>
              <a:t/>
            </a:r>
            <a:br>
              <a:rPr lang="en-NZ" sz="1600" dirty="0" smtClean="0"/>
            </a:br>
            <a:r>
              <a:rPr lang="en-NZ" sz="1600" dirty="0" smtClean="0"/>
              <a:t> The effect is believed to result from interruption of the pain by reduced inflammation induced by steroids</a:t>
            </a:r>
          </a:p>
          <a:p>
            <a:endParaRPr lang="en-NZ" sz="1600" dirty="0" smtClean="0"/>
          </a:p>
          <a:p>
            <a:r>
              <a:rPr lang="en-NZ" sz="1600" dirty="0" err="1" smtClean="0"/>
              <a:t>A.stabilize</a:t>
            </a:r>
            <a:r>
              <a:rPr lang="en-NZ" sz="1600" dirty="0" smtClean="0"/>
              <a:t> cell membranes</a:t>
            </a:r>
          </a:p>
          <a:p>
            <a:endParaRPr lang="en-NZ" sz="1600" dirty="0" smtClean="0"/>
          </a:p>
          <a:p>
            <a:r>
              <a:rPr lang="en-NZ" sz="1600" dirty="0" smtClean="0"/>
              <a:t>Multiple randomized and nonrandomized</a:t>
            </a:r>
          </a:p>
          <a:p>
            <a:r>
              <a:rPr lang="en-NZ" sz="1600" dirty="0" smtClean="0"/>
              <a:t>trials have been conducted</a:t>
            </a:r>
          </a:p>
          <a:p>
            <a:endParaRPr lang="en-NZ" sz="1600" dirty="0" smtClean="0"/>
          </a:p>
          <a:p>
            <a:r>
              <a:rPr lang="en-NZ" sz="1600" smtClean="0"/>
              <a:t>There is weak evidence </a:t>
            </a:r>
            <a:r>
              <a:rPr lang="en-NZ" sz="1600" dirty="0" smtClean="0"/>
              <a:t>that </a:t>
            </a:r>
            <a:r>
              <a:rPr lang="en-NZ" sz="1600" smtClean="0"/>
              <a:t>corticosteroid injections are </a:t>
            </a:r>
            <a:r>
              <a:rPr lang="en-NZ" sz="1600" dirty="0" smtClean="0"/>
              <a:t>effective in </a:t>
            </a:r>
            <a:r>
              <a:rPr lang="en-NZ" sz="1600" smtClean="0"/>
              <a:t>patients with radiculopathy</a:t>
            </a:r>
            <a:r>
              <a:rPr lang="en-NZ" sz="1600" dirty="0" smtClean="0"/>
              <a:t>, and no </a:t>
            </a:r>
            <a:r>
              <a:rPr lang="en-NZ" sz="1600" smtClean="0"/>
              <a:t>evidence that they </a:t>
            </a:r>
            <a:r>
              <a:rPr lang="en-NZ" sz="1600" dirty="0" smtClean="0"/>
              <a:t>are effective for acute low back</a:t>
            </a:r>
            <a:endParaRPr lang="en-NZ" sz="16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Waddell: Non-organic</a:t>
            </a:r>
            <a:endParaRPr lang="en-NZ" dirty="0"/>
          </a:p>
        </p:txBody>
      </p:sp>
      <p:sp>
        <p:nvSpPr>
          <p:cNvPr id="3" name="Content Placeholder 2"/>
          <p:cNvSpPr>
            <a:spLocks noGrp="1"/>
          </p:cNvSpPr>
          <p:nvPr>
            <p:ph idx="1"/>
          </p:nvPr>
        </p:nvSpPr>
        <p:spPr/>
        <p:txBody>
          <a:bodyPr>
            <a:normAutofit lnSpcReduction="10000"/>
          </a:bodyPr>
          <a:lstStyle/>
          <a:p>
            <a:r>
              <a:rPr lang="en-NZ" sz="1600" dirty="0" smtClean="0"/>
              <a:t>Causes for low back pain, predicting delayed recovery and suggesting the need for a multidisciplinary approach to treatment.</a:t>
            </a:r>
          </a:p>
          <a:p>
            <a:endParaRPr lang="en-NZ" sz="1600" baseline="30000" dirty="0" smtClean="0"/>
          </a:p>
          <a:p>
            <a:endParaRPr lang="en-NZ" sz="1600" baseline="30000" dirty="0" smtClean="0"/>
          </a:p>
          <a:p>
            <a:r>
              <a:rPr lang="en-NZ" sz="1600" dirty="0" smtClean="0"/>
              <a:t>Historical Symptoms Suggesting Nonorganic </a:t>
            </a:r>
          </a:p>
          <a:p>
            <a:r>
              <a:rPr lang="en-NZ" sz="1600" dirty="0" smtClean="0"/>
              <a:t>1. Pain at the tip of the tailbone </a:t>
            </a:r>
          </a:p>
          <a:p>
            <a:endParaRPr lang="en-NZ" sz="1600" dirty="0" smtClean="0"/>
          </a:p>
          <a:p>
            <a:r>
              <a:rPr lang="en-NZ" sz="1600" dirty="0" smtClean="0"/>
              <a:t>2.Whole-leg pain in global distribution Whole-leg numbness in a global distribution [non-radicular]</a:t>
            </a:r>
          </a:p>
          <a:p>
            <a:endParaRPr lang="en-NZ" sz="1600" dirty="0" smtClean="0"/>
          </a:p>
          <a:p>
            <a:r>
              <a:rPr lang="en-NZ" sz="1600" dirty="0" smtClean="0"/>
              <a:t>3. Sudden give-way weakness of the leg </a:t>
            </a:r>
          </a:p>
          <a:p>
            <a:endParaRPr lang="en-NZ" sz="1600" dirty="0" smtClean="0"/>
          </a:p>
          <a:p>
            <a:r>
              <a:rPr lang="en-NZ" sz="1600" dirty="0" smtClean="0"/>
              <a:t>4.Absence of even brief periods of relative pain relief </a:t>
            </a:r>
          </a:p>
          <a:p>
            <a:endParaRPr lang="en-NZ" sz="1600" dirty="0" smtClean="0"/>
          </a:p>
          <a:p>
            <a:r>
              <a:rPr lang="en-NZ" sz="1600" dirty="0" smtClean="0"/>
              <a:t>5.Failure or intolerance of numerous treatments </a:t>
            </a:r>
          </a:p>
          <a:p>
            <a:endParaRPr lang="en-NZ" sz="1600" dirty="0" smtClean="0"/>
          </a:p>
          <a:p>
            <a:r>
              <a:rPr lang="en-NZ" sz="1600" dirty="0" smtClean="0"/>
              <a:t>6. Numerous urgent care visits or hospitalizations for back pain D</a:t>
            </a:r>
          </a:p>
          <a:p>
            <a:endParaRPr lang="en-NZ" sz="1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3006</TotalTime>
  <Words>4257</Words>
  <Application>Microsoft Office PowerPoint</Application>
  <PresentationFormat>On-screen Show (4:3)</PresentationFormat>
  <Paragraphs>753</Paragraphs>
  <Slides>100</Slides>
  <Notes>2</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Flow</vt:lpstr>
      <vt:lpstr>     Understanding and Dealing With Low Back Ache. Description, How to diagnose, Pathogenesis and Pathology.    </vt:lpstr>
      <vt:lpstr>Prevalence</vt:lpstr>
      <vt:lpstr>5%   Who are disabled for more than 6 months</vt:lpstr>
      <vt:lpstr>Spino-thalamic tract</vt:lpstr>
      <vt:lpstr>LBA: Terms</vt:lpstr>
      <vt:lpstr>Type pain</vt:lpstr>
      <vt:lpstr>Breakthrough pain:</vt:lpstr>
      <vt:lpstr>Back ache</vt:lpstr>
      <vt:lpstr>Low back pain</vt:lpstr>
      <vt:lpstr>Slide 10</vt:lpstr>
      <vt:lpstr>I Discogenic</vt:lpstr>
      <vt:lpstr>Discogenic pain</vt:lpstr>
      <vt:lpstr>Slide 13</vt:lpstr>
      <vt:lpstr>Disc Herniation</vt:lpstr>
      <vt:lpstr>Radiculopathy</vt:lpstr>
      <vt:lpstr>Types of Disc Rupture</vt:lpstr>
      <vt:lpstr>Types of disc lesions</vt:lpstr>
      <vt:lpstr>Treatment for disc herniation</vt:lpstr>
      <vt:lpstr>Chronic Nonspecific Back Pain </vt:lpstr>
      <vt:lpstr>Chronic Lumbosacral Radiculopathy</vt:lpstr>
      <vt:lpstr>Slide 21</vt:lpstr>
      <vt:lpstr>Prevalence of degenerative in Young MRI</vt:lpstr>
      <vt:lpstr>Spinal stenosis</vt:lpstr>
      <vt:lpstr>Synovial cyst</vt:lpstr>
      <vt:lpstr>Pathology</vt:lpstr>
      <vt:lpstr>Normal Vs Spinal stenosis</vt:lpstr>
      <vt:lpstr>Spinal Instability</vt:lpstr>
      <vt:lpstr>Slide 28</vt:lpstr>
      <vt:lpstr>Recurrent disc</vt:lpstr>
      <vt:lpstr>Epidural scaring: Enhances on Gad</vt:lpstr>
      <vt:lpstr>Adjacent disc degeneration </vt:lpstr>
      <vt:lpstr>Pseudarthrosis</vt:lpstr>
      <vt:lpstr>OA after Discectomy</vt:lpstr>
      <vt:lpstr>Lumbar fractures</vt:lpstr>
      <vt:lpstr>Treatment for burst fracture</vt:lpstr>
      <vt:lpstr>Slide 36</vt:lpstr>
      <vt:lpstr>Comparative Incidence of Chronic Diseases</vt:lpstr>
      <vt:lpstr>Slide 38</vt:lpstr>
      <vt:lpstr>Osteoporosis</vt:lpstr>
      <vt:lpstr>Slide 40</vt:lpstr>
      <vt:lpstr>*Pseudarthrosis of vertebra in the osteoporotic spine: JBJS 79B: 452 </vt:lpstr>
      <vt:lpstr>Osteoporotic spinal fractures</vt:lpstr>
      <vt:lpstr>C/F</vt:lpstr>
      <vt:lpstr>For cement</vt:lpstr>
      <vt:lpstr>Slide 45</vt:lpstr>
      <vt:lpstr>Slide 46</vt:lpstr>
      <vt:lpstr>Spondylolisthesis</vt:lpstr>
      <vt:lpstr>Slide 48</vt:lpstr>
      <vt:lpstr>Etio</vt:lpstr>
      <vt:lpstr>Natural History</vt:lpstr>
      <vt:lpstr>Natural History </vt:lpstr>
      <vt:lpstr>Diagnosis</vt:lpstr>
      <vt:lpstr>Back strain</vt:lpstr>
      <vt:lpstr>Slide 54</vt:lpstr>
      <vt:lpstr>Nonspecific Back pain</vt:lpstr>
      <vt:lpstr>Organic or Functional</vt:lpstr>
      <vt:lpstr>Treatment</vt:lpstr>
      <vt:lpstr>Slide 58</vt:lpstr>
      <vt:lpstr>Slide 59</vt:lpstr>
      <vt:lpstr>Musculoskeletal pain syndromes </vt:lpstr>
      <vt:lpstr>Slide 61</vt:lpstr>
      <vt:lpstr>Pathophysiology</vt:lpstr>
      <vt:lpstr>Slide 63</vt:lpstr>
      <vt:lpstr>Slide 64</vt:lpstr>
      <vt:lpstr>Slide 65</vt:lpstr>
      <vt:lpstr>Beware thoracic spine &gt; 3months</vt:lpstr>
      <vt:lpstr>Return to work</vt:lpstr>
      <vt:lpstr>Chr Pain Syndrome:  Pain modulation is defective</vt:lpstr>
      <vt:lpstr>Non-organic signs [Waddell Signs]</vt:lpstr>
      <vt:lpstr>Slide 70</vt:lpstr>
      <vt:lpstr>Disc Herniation</vt:lpstr>
      <vt:lpstr>Spinal stenosis</vt:lpstr>
      <vt:lpstr>Slide 73</vt:lpstr>
      <vt:lpstr>Xray</vt:lpstr>
      <vt:lpstr>CT/MRI</vt:lpstr>
      <vt:lpstr>Electrodiagnosis</vt:lpstr>
      <vt:lpstr>Slide 77</vt:lpstr>
      <vt:lpstr>Slide 78</vt:lpstr>
      <vt:lpstr>Slide 79</vt:lpstr>
      <vt:lpstr>Slide 80</vt:lpstr>
      <vt:lpstr>Slide 81</vt:lpstr>
      <vt:lpstr>Schmorl and Junghanns node</vt:lpstr>
      <vt:lpstr>Why disc replacement is indicated than arthrodesis</vt:lpstr>
      <vt:lpstr>Slide 84</vt:lpstr>
      <vt:lpstr>Slide 85</vt:lpstr>
      <vt:lpstr>Slide 86</vt:lpstr>
      <vt:lpstr>Kummel’s Disease  CORR : 423” 297</vt:lpstr>
      <vt:lpstr>Slide 88</vt:lpstr>
      <vt:lpstr>Methylprednisolone</vt:lpstr>
      <vt:lpstr>Slide 90</vt:lpstr>
      <vt:lpstr>Chiropractors </vt:lpstr>
      <vt:lpstr>Spinal Manipulation</vt:lpstr>
      <vt:lpstr>Slide 93</vt:lpstr>
      <vt:lpstr>Theory</vt:lpstr>
      <vt:lpstr>Summary</vt:lpstr>
      <vt:lpstr>Facet Joint Injections</vt:lpstr>
      <vt:lpstr>Slide 97</vt:lpstr>
      <vt:lpstr>Slide 98</vt:lpstr>
      <vt:lpstr>Waddell: Non-organic</vt:lpstr>
      <vt:lpstr>Organic or Functional</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sriram</dc:creator>
  <cp:lastModifiedBy>sriram</cp:lastModifiedBy>
  <cp:revision>185</cp:revision>
  <dcterms:created xsi:type="dcterms:W3CDTF">2006-08-16T00:00:00Z</dcterms:created>
  <dcterms:modified xsi:type="dcterms:W3CDTF">2011-04-26T01:16:06Z</dcterms:modified>
</cp:coreProperties>
</file>